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0" r:id="rId2"/>
  </p:sldMasterIdLst>
  <p:notesMasterIdLst>
    <p:notesMasterId r:id="rId21"/>
  </p:notesMasterIdLst>
  <p:handoutMasterIdLst>
    <p:handoutMasterId r:id="rId22"/>
  </p:handoutMasterIdLst>
  <p:sldIdLst>
    <p:sldId id="466" r:id="rId3"/>
    <p:sldId id="529" r:id="rId4"/>
    <p:sldId id="542" r:id="rId5"/>
    <p:sldId id="545" r:id="rId6"/>
    <p:sldId id="544" r:id="rId7"/>
    <p:sldId id="543" r:id="rId8"/>
    <p:sldId id="559" r:id="rId9"/>
    <p:sldId id="546" r:id="rId10"/>
    <p:sldId id="548" r:id="rId11"/>
    <p:sldId id="552" r:id="rId12"/>
    <p:sldId id="555" r:id="rId13"/>
    <p:sldId id="551" r:id="rId14"/>
    <p:sldId id="556" r:id="rId15"/>
    <p:sldId id="557" r:id="rId16"/>
    <p:sldId id="523" r:id="rId17"/>
    <p:sldId id="541" r:id="rId18"/>
    <p:sldId id="547" r:id="rId19"/>
    <p:sldId id="558" r:id="rId20"/>
  </p:sldIdLst>
  <p:sldSz cx="9144000" cy="6858000" type="screen4x3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92303"/>
    <a:srgbClr val="003DA5"/>
    <a:srgbClr val="001349"/>
    <a:srgbClr val="002E6C"/>
    <a:srgbClr val="1A2E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4" autoAdjust="0"/>
    <p:restoredTop sz="80452" autoAdjust="0"/>
  </p:normalViewPr>
  <p:slideViewPr>
    <p:cSldViewPr snapToGrid="0" snapToObjects="1" showGuides="1">
      <p:cViewPr varScale="1">
        <p:scale>
          <a:sx n="91" d="100"/>
          <a:sy n="91" d="100"/>
        </p:scale>
        <p:origin x="-11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-3738" y="-84"/>
      </p:cViewPr>
      <p:guideLst>
        <p:guide orient="horz" pos="2932"/>
        <p:guide pos="2212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FE91C-6728-440E-80A1-117782325859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03FE4-FD27-4F20-83F3-8216BF0366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8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B218968A-D807-2D43-AA67-AF3D0BB504D4}" type="datetimeFigureOut">
              <a:rPr lang="en-US" smtClean="0"/>
              <a:pPr/>
              <a:t>8/10/2014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3324" tIns="46662" rIns="93324" bIns="4666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29"/>
            <a:ext cx="3043343" cy="465455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3E09EDD4-76B0-2144-883C-A0FB16EB04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3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take a picture with your </a:t>
            </a:r>
            <a:r>
              <a:rPr lang="en-US" dirty="0" err="1" smtClean="0"/>
              <a:t>iphone</a:t>
            </a:r>
            <a:r>
              <a:rPr lang="en-US" dirty="0" smtClean="0"/>
              <a:t> of this… what is actually recorded?? Well.. The image is in color. It </a:t>
            </a:r>
            <a:r>
              <a:rPr lang="en-US" dirty="0" err="1" smtClean="0"/>
              <a:t>si</a:t>
            </a:r>
            <a:r>
              <a:rPr lang="en-US" dirty="0" smtClean="0"/>
              <a:t> called an RGB image because light is recorded</a:t>
            </a:r>
            <a:r>
              <a:rPr lang="en-US" baseline="0" dirty="0" smtClean="0"/>
              <a:t> in areas of the light spectrum that we can </a:t>
            </a:r>
            <a:r>
              <a:rPr lang="en-US" baseline="0" dirty="0" err="1" smtClean="0"/>
              <a:t>ssee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Red green blue. In the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9EDD4-76B0-2144-883C-A0FB16EB041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94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C38E5A-542F-40F9-BC7E-4AB71F2086C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IMAGE: ADD Free data Stamp that </a:t>
            </a:r>
            <a:r>
              <a:rPr lang="en-US" b="1" dirty="0" err="1" smtClean="0"/>
              <a:t>colin</a:t>
            </a:r>
            <a:r>
              <a:rPr lang="en-US" b="1" dirty="0" smtClean="0"/>
              <a:t> made. </a:t>
            </a:r>
          </a:p>
          <a:p>
            <a:endParaRPr lang="en-US" dirty="0" smtClean="0"/>
          </a:p>
          <a:p>
            <a:r>
              <a:rPr lang="en-US" dirty="0" smtClean="0"/>
              <a:t>Discrete return </a:t>
            </a:r>
            <a:r>
              <a:rPr lang="en-US" dirty="0" err="1" smtClean="0"/>
              <a:t>lidar</a:t>
            </a:r>
            <a:r>
              <a:rPr lang="en-US" dirty="0" smtClean="0"/>
              <a:t> data will be freely</a:t>
            </a:r>
            <a:r>
              <a:rPr lang="en-US" baseline="0" dirty="0" smtClean="0"/>
              <a:t> available from the NEON data portal and can also be found on websites like -Open Topography.</a:t>
            </a:r>
          </a:p>
          <a:p>
            <a:endParaRPr lang="en-US" baseline="0" dirty="0" smtClean="0"/>
          </a:p>
          <a:p>
            <a:r>
              <a:rPr lang="en-US" b="1" dirty="0" smtClean="0"/>
              <a:t>Graphics:</a:t>
            </a:r>
          </a:p>
          <a:p>
            <a:r>
              <a:rPr lang="en-US" dirty="0" smtClean="0"/>
              <a:t>Originally placed in E:\</a:t>
            </a:r>
            <a:r>
              <a:rPr lang="en-US" dirty="0" err="1" smtClean="0"/>
              <a:t>UniversityPrograms</a:t>
            </a:r>
            <a:r>
              <a:rPr lang="en-US" dirty="0" smtClean="0"/>
              <a:t>\</a:t>
            </a:r>
            <a:r>
              <a:rPr lang="en-US" dirty="0" err="1" smtClean="0"/>
              <a:t>GraphicFiles</a:t>
            </a:r>
            <a:r>
              <a:rPr lang="en-US" dirty="0" smtClean="0"/>
              <a:t> “</a:t>
            </a:r>
            <a:r>
              <a:rPr lang="en-US" dirty="0" err="1" smtClean="0"/>
              <a:t>neonSiteMap.PSD</a:t>
            </a:r>
            <a:r>
              <a:rPr lang="en-US" dirty="0" smtClean="0"/>
              <a:t>”</a:t>
            </a:r>
          </a:p>
          <a:p>
            <a:endParaRPr lang="en-US" dirty="0" smtClean="0"/>
          </a:p>
          <a:p>
            <a:pPr defTabSz="914292">
              <a:defRPr/>
            </a:pPr>
            <a:r>
              <a:rPr lang="en-US" dirty="0" smtClean="0"/>
              <a:t>Updated</a:t>
            </a:r>
            <a:r>
              <a:rPr lang="en-US" baseline="0" dirty="0" smtClean="0"/>
              <a:t> Location: </a:t>
            </a:r>
            <a:r>
              <a:rPr lang="en-US" dirty="0" smtClean="0"/>
              <a:t>E:\</a:t>
            </a:r>
            <a:r>
              <a:rPr lang="en-US" dirty="0" err="1" smtClean="0"/>
              <a:t>UniversityPrograms</a:t>
            </a:r>
            <a:r>
              <a:rPr lang="en-US" dirty="0" smtClean="0"/>
              <a:t>\Graphics\LIDAR</a:t>
            </a:r>
            <a:r>
              <a:rPr lang="en-US" baseline="0" dirty="0" smtClean="0"/>
              <a:t> library “</a:t>
            </a:r>
            <a:r>
              <a:rPr lang="en-US" baseline="0" dirty="0" err="1" smtClean="0"/>
              <a:t>NEON_Site_Map.png</a:t>
            </a:r>
            <a:r>
              <a:rPr lang="en-US" baseline="0" dirty="0" smtClean="0"/>
              <a:t>” (Layered version in </a:t>
            </a:r>
            <a:r>
              <a:rPr lang="en-US" baseline="0" dirty="0" err="1" smtClean="0"/>
              <a:t>zLayered</a:t>
            </a:r>
            <a:r>
              <a:rPr lang="en-US" baseline="0" dirty="0" smtClean="0"/>
              <a:t> folder)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6CE32-1EF9-4AA6-A475-3F81F136B2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0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09EDD4-76B0-2144-883C-A0FB16EB04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dirty="0" smtClean="0"/>
              <a:t>Sample</a:t>
            </a:r>
            <a:r>
              <a:rPr lang="en-US" baseline="0" dirty="0" smtClean="0"/>
              <a:t> site selection slide…. Randomly selected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Constraints of sampling (Stratified)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Based upon proximity to stream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Forested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100m</a:t>
            </a:r>
          </a:p>
          <a:p>
            <a:pPr eaLnBrk="1" hangingPunct="1">
              <a:spcBef>
                <a:spcPct val="0"/>
              </a:spcBef>
            </a:pPr>
            <a:r>
              <a:rPr lang="en-US" baseline="0" dirty="0" smtClean="0"/>
              <a:t>Access – within 1 mile of road, private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public</a:t>
            </a: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Sampling strategy – explain it…</a:t>
            </a:r>
          </a:p>
          <a:p>
            <a:pPr eaLnBrk="1" hangingPunct="1">
              <a:spcBef>
                <a:spcPct val="0"/>
              </a:spcBef>
            </a:pPr>
            <a:endParaRPr lang="en-US" dirty="0" smtClean="0"/>
          </a:p>
          <a:p>
            <a:pPr eaLnBrk="1" hangingPunct="1">
              <a:spcBef>
                <a:spcPct val="0"/>
              </a:spcBef>
            </a:pPr>
            <a:r>
              <a:rPr lang="en-US" dirty="0" smtClean="0"/>
              <a:t>Animate</a:t>
            </a:r>
            <a:r>
              <a:rPr lang="en-US" baseline="0" dirty="0" smtClean="0"/>
              <a:t> this so the plot map appears first and then the field pictures next…</a:t>
            </a:r>
            <a:endParaRPr lang="en-US" dirty="0" smtClean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5156A2-A031-4422-A053-170EF6709E3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as light travels through a tree and reflects off of branches and leaves, it returns different amounts - or intensities - of light back to the sensor to be recorded. The returned light energy can be thought of as a distribution of more and less returned light energy - like the one you see here on the screen. Notice that time is on the y axis. Remember that 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lidar</a:t>
            </a:r>
            <a:r>
              <a:rPr lang="en-US" baseline="0" dirty="0" smtClean="0"/>
              <a:t> system records the time it takes for the pulse to travel to the ground and back. It then uses that time to calculate distance from the object to the plant. </a:t>
            </a:r>
            <a:r>
              <a:rPr lang="en-US" dirty="0" smtClean="0"/>
              <a:t>And on the X axis we have the amount of returned energy – which equates to how much light reflects off of</a:t>
            </a:r>
            <a:r>
              <a:rPr lang="en-US" baseline="0" dirty="0" smtClean="0"/>
              <a:t> an object and returns to the sensor</a:t>
            </a:r>
            <a:r>
              <a:rPr lang="en-US" dirty="0" smtClean="0"/>
              <a:t>.</a:t>
            </a:r>
            <a:r>
              <a:rPr lang="en-US" baseline="0" dirty="0" smtClean="0"/>
              <a:t> </a:t>
            </a:r>
            <a:r>
              <a:rPr lang="en-US" dirty="0" smtClean="0"/>
              <a:t>So, that is how light energy returns to the sensor.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6CE32-1EF9-4AA6-A475-3F81F136B2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19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Image:</a:t>
            </a:r>
            <a:r>
              <a:rPr lang="en-US" b="1" baseline="0" dirty="0" smtClean="0"/>
              <a:t> Let’s use Colin’s numbers on this slide. We need a creative way to make number “badges” or elements for this and the video.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As light energy returns to the </a:t>
            </a:r>
            <a:r>
              <a:rPr lang="en-US" dirty="0" err="1" smtClean="0"/>
              <a:t>lidar</a:t>
            </a:r>
            <a:r>
              <a:rPr lang="en-US" dirty="0" smtClean="0"/>
              <a:t> sensor – it records a few important things. First - i</a:t>
            </a:r>
            <a:r>
              <a:rPr lang="en-US" baseline="0" dirty="0" smtClean="0"/>
              <a:t>t records how much light returned to the sensor.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6CE32-1EF9-4AA6-A475-3F81F136B2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8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Image:</a:t>
            </a:r>
            <a:r>
              <a:rPr lang="en-US" b="1" baseline="0" dirty="0" smtClean="0"/>
              <a:t> Let’s use Colin’s numbers on this slide. We need a creative way to make number “badges” or elements for this and the video.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As light energy returns to the </a:t>
            </a:r>
            <a:r>
              <a:rPr lang="en-US" dirty="0" err="1" smtClean="0"/>
              <a:t>lidar</a:t>
            </a:r>
            <a:r>
              <a:rPr lang="en-US" dirty="0" smtClean="0"/>
              <a:t> sensor – it records a few important things. First - i</a:t>
            </a:r>
            <a:r>
              <a:rPr lang="en-US" baseline="0" dirty="0" smtClean="0"/>
              <a:t>t records how much light returned to the sensor.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6CE32-1EF9-4AA6-A475-3F81F136B2F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8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Image:</a:t>
            </a:r>
            <a:r>
              <a:rPr lang="en-US" b="1" baseline="0" dirty="0" smtClean="0"/>
              <a:t> Let’s use Colin’s numbers on this slide. We need a creative way to make number “badges” or elements for this and the video.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As light energy returns to the </a:t>
            </a:r>
            <a:r>
              <a:rPr lang="en-US" dirty="0" err="1" smtClean="0"/>
              <a:t>lidar</a:t>
            </a:r>
            <a:r>
              <a:rPr lang="en-US" dirty="0" smtClean="0"/>
              <a:t> sensor – it records a few important things. First - i</a:t>
            </a:r>
            <a:r>
              <a:rPr lang="en-US" baseline="0" dirty="0" smtClean="0"/>
              <a:t>t records how much light returned to the sensor.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6CE32-1EF9-4AA6-A475-3F81F136B2F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8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Image:</a:t>
            </a:r>
            <a:r>
              <a:rPr lang="en-US" b="1" baseline="0" dirty="0" smtClean="0"/>
              <a:t> Let’s use Colin’s numbers on this slide. We need a creative way to make number “badges” or elements for this and the video.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As light energy returns to the </a:t>
            </a:r>
            <a:r>
              <a:rPr lang="en-US" dirty="0" err="1" smtClean="0"/>
              <a:t>lidar</a:t>
            </a:r>
            <a:r>
              <a:rPr lang="en-US" dirty="0" smtClean="0"/>
              <a:t> sensor – it records a few important things. First - i</a:t>
            </a:r>
            <a:r>
              <a:rPr lang="en-US" baseline="0" dirty="0" smtClean="0"/>
              <a:t>t records how much light returned to the sensor.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6CE32-1EF9-4AA6-A475-3F81F136B2F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778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84275" y="698500"/>
            <a:ext cx="4654550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Image: Adjust the blue squares so they aren’t so ugly</a:t>
            </a:r>
            <a:r>
              <a:rPr lang="en-US" b="1" baseline="0" dirty="0" smtClean="0"/>
              <a:t> </a:t>
            </a:r>
            <a:r>
              <a:rPr lang="en-US" b="1" baseline="0" dirty="0" smtClean="0">
                <a:sym typeface="Wingdings" panose="05000000000000000000" pitchFamily="2" charset="2"/>
              </a:rPr>
              <a:t> </a:t>
            </a:r>
            <a:r>
              <a:rPr lang="en-US" b="1" baseline="0" dirty="0" err="1" smtClean="0">
                <a:sym typeface="Wingdings" panose="05000000000000000000" pitchFamily="2" charset="2"/>
              </a:rPr>
              <a:t>colin</a:t>
            </a:r>
            <a:r>
              <a:rPr lang="en-US" b="1" baseline="0" dirty="0" smtClean="0">
                <a:sym typeface="Wingdings" panose="05000000000000000000" pitchFamily="2" charset="2"/>
              </a:rPr>
              <a:t> used stars… let’s come up with something consistent.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Now, what happens if a pulse of light travels through a tree, with leaves and branches, reflecting light continuously back to the sensor? In this case, the </a:t>
            </a:r>
            <a:r>
              <a:rPr lang="en-US" dirty="0" err="1" smtClean="0"/>
              <a:t>lidar</a:t>
            </a:r>
            <a:r>
              <a:rPr lang="en-US" dirty="0" smtClean="0"/>
              <a:t> system might record a few returns from the tree and maybe one from the ground. Like this…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D6CE32-1EF9-4AA6-A475-3F81F136B2F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646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Make connection w actual groumd cross sctn</a:t>
            </a:r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1ADB23B-7F9D-4788-A16C-3C579814E366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BC38E5A-542F-40F9-BC7E-4AB71F2086C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445846" y="1006230"/>
            <a:ext cx="6270655" cy="45259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latin typeface="Arial"/>
                <a:cs typeface="Arial"/>
              </a:defRPr>
            </a:lvl1pPr>
            <a:lvl2pPr>
              <a:defRPr sz="18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8153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300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0" y="915840"/>
            <a:ext cx="9144000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1486271" y="6437882"/>
            <a:ext cx="749614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FDDBFD-5FB0-6846-9D7E-B92FEB14341C}" type="datetimeFigureOut">
              <a:rPr lang="en-US" smtClean="0"/>
              <a:pPr/>
              <a:t>8/10/2014</a:t>
            </a:fld>
            <a:endParaRPr lang="en-US"/>
          </a:p>
        </p:txBody>
      </p:sp>
      <p:sp>
        <p:nvSpPr>
          <p:cNvPr id="12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87272" y="653292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92083" y="6532922"/>
            <a:ext cx="65191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36D6F7B0-F2CD-7E47-8ADC-5FFE04B522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64988-E161-4019-B24D-4C401A33324B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9F3F4-C237-4ABB-A2DB-19196B4144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16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966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56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333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4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8337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70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17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17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59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544638"/>
            <a:ext cx="7772400" cy="1362075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 i="0" cap="all">
                <a:solidFill>
                  <a:srgbClr val="003AB9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84865"/>
            <a:ext cx="7772400" cy="1500187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Date Placeholder 6"/>
          <p:cNvSpPr>
            <a:spLocks noGrp="1"/>
          </p:cNvSpPr>
          <p:nvPr>
            <p:ph type="dt" sz="half" idx="10"/>
          </p:nvPr>
        </p:nvSpPr>
        <p:spPr>
          <a:xfrm>
            <a:off x="1486271" y="6437882"/>
            <a:ext cx="749614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FDDBFD-5FB0-6846-9D7E-B92FEB14341C}" type="datetimeFigureOut">
              <a:rPr lang="en-US" smtClean="0"/>
              <a:pPr/>
              <a:t>8/10/2014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87272" y="653292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92083" y="6532922"/>
            <a:ext cx="65191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36D6F7B0-F2CD-7E47-8ADC-5FFE04B522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687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2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976923" y="1074615"/>
            <a:ext cx="7326923" cy="390769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376"/>
              </a:spcBef>
              <a:buFontTx/>
              <a:buNone/>
              <a:defRPr sz="22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0"/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9769"/>
            <a:ext cx="8229600" cy="781538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defRPr sz="3000">
                <a:solidFill>
                  <a:schemeClr val="accent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Date Placeholder 6"/>
          <p:cNvSpPr>
            <a:spLocks noGrp="1"/>
          </p:cNvSpPr>
          <p:nvPr>
            <p:ph type="dt" sz="half" idx="10"/>
          </p:nvPr>
        </p:nvSpPr>
        <p:spPr>
          <a:xfrm>
            <a:off x="1486271" y="6437882"/>
            <a:ext cx="749614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FDDBFD-5FB0-6846-9D7E-B92FEB14341C}" type="datetimeFigureOut">
              <a:rPr lang="en-US" smtClean="0"/>
              <a:pPr/>
              <a:t>8/10/2014</a:t>
            </a:fld>
            <a:endParaRPr lang="en-US"/>
          </a:p>
        </p:txBody>
      </p:sp>
      <p:sp>
        <p:nvSpPr>
          <p:cNvPr id="10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87272" y="653292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92083" y="6532922"/>
            <a:ext cx="65191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36D6F7B0-F2CD-7E47-8ADC-5FFE04B522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486271" y="6437882"/>
            <a:ext cx="749614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FDDBFD-5FB0-6846-9D7E-B92FEB14341C}" type="datetimeFigureOut">
              <a:rPr lang="en-US" smtClean="0"/>
              <a:pPr/>
              <a:t>8/10/2014</a:t>
            </a:fld>
            <a:endParaRPr lang="en-US"/>
          </a:p>
        </p:txBody>
      </p:sp>
      <p:sp>
        <p:nvSpPr>
          <p:cNvPr id="9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87272" y="653292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92083" y="6532922"/>
            <a:ext cx="65191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36D6F7B0-F2CD-7E47-8ADC-5FFE04B522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592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0354"/>
            <a:ext cx="4040188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990592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0354"/>
            <a:ext cx="4041775" cy="395128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57200" y="210010"/>
            <a:ext cx="8229600" cy="6393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3DA5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Date Placeholder 6"/>
          <p:cNvSpPr>
            <a:spLocks noGrp="1"/>
          </p:cNvSpPr>
          <p:nvPr>
            <p:ph type="dt" sz="half" idx="10"/>
          </p:nvPr>
        </p:nvSpPr>
        <p:spPr>
          <a:xfrm>
            <a:off x="1486271" y="6437882"/>
            <a:ext cx="749614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FDDBFD-5FB0-6846-9D7E-B92FEB14341C}" type="datetimeFigureOut">
              <a:rPr lang="en-US" smtClean="0"/>
              <a:pPr/>
              <a:t>8/10/2014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87272" y="653292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92083" y="6532922"/>
            <a:ext cx="65191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36D6F7B0-F2CD-7E47-8ADC-5FFE04B522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199" y="5269524"/>
            <a:ext cx="4427415" cy="433753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indent="0">
              <a:buNone/>
              <a:defRPr sz="1200" b="1" i="0">
                <a:solidFill>
                  <a:srgbClr val="003DA5"/>
                </a:solidFill>
                <a:latin typeface="Century Gothic"/>
                <a:cs typeface="Century Gothic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14462" y="1215232"/>
            <a:ext cx="33723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5314462" y="1995426"/>
            <a:ext cx="3372338" cy="38108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>
                <a:latin typeface="Arial"/>
                <a:cs typeface="Arial"/>
              </a:defRPr>
            </a:lvl1pPr>
            <a:lvl2pPr>
              <a:defRPr sz="1600">
                <a:latin typeface="Arial"/>
                <a:cs typeface="Arial"/>
              </a:defRPr>
            </a:lvl2pPr>
            <a:lvl3pPr>
              <a:defRPr sz="1400">
                <a:latin typeface="Arial"/>
                <a:cs typeface="Arial"/>
              </a:defRPr>
            </a:lvl3pPr>
            <a:lvl4pPr>
              <a:defRPr sz="1200">
                <a:latin typeface="Arial"/>
                <a:cs typeface="Arial"/>
              </a:defRPr>
            </a:lvl4pPr>
            <a:lvl5pPr>
              <a:defRPr sz="12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57200" y="1215232"/>
            <a:ext cx="4720492" cy="395128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314462" y="1917274"/>
            <a:ext cx="3372338" cy="158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181440"/>
            <a:ext cx="8229600" cy="7516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 b="1" i="0">
                <a:solidFill>
                  <a:srgbClr val="003DA5"/>
                </a:solidFill>
                <a:latin typeface="Century Gothic"/>
                <a:cs typeface="Century Gothic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Date Placeholder 6"/>
          <p:cNvSpPr>
            <a:spLocks noGrp="1"/>
          </p:cNvSpPr>
          <p:nvPr>
            <p:ph type="dt" sz="half" idx="10"/>
          </p:nvPr>
        </p:nvSpPr>
        <p:spPr>
          <a:xfrm>
            <a:off x="1486271" y="6437882"/>
            <a:ext cx="749614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FDDBFD-5FB0-6846-9D7E-B92FEB14341C}" type="datetimeFigureOut">
              <a:rPr lang="en-US" smtClean="0"/>
              <a:pPr/>
              <a:t>8/10/2014</a:t>
            </a:fld>
            <a:endParaRPr lang="en-US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87272" y="653292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492083" y="6532922"/>
            <a:ext cx="65191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36D6F7B0-F2CD-7E47-8ADC-5FFE04B522B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/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38200"/>
            <a:ext cx="7772400" cy="1470025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62200"/>
            <a:ext cx="6400800" cy="1752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89C7-61DE-485D-980C-FF83B2C2A852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8A4C-4FE5-47EC-B625-4627197CFB0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E:\UniversityPrograms\EducationModules\ExamplePowerpoints\ppt_library\images\NEON_lowerCorn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53" y="6317237"/>
            <a:ext cx="1598613" cy="45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594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hea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52400" y="1600200"/>
            <a:ext cx="8839200" cy="4648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89C7-61DE-485D-980C-FF83B2C2A852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8A4C-4FE5-47EC-B625-4627197CFB00}" type="slidenum">
              <a:rPr lang="en-US" smtClean="0"/>
              <a:t>‹#›</a:t>
            </a:fld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1371600" y="1066800"/>
            <a:ext cx="6400800" cy="457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9" name="Picture 2" descr="E:\UniversityPrograms\EducationModules\ExamplePowerpoints\ppt_library\images\NEON_lowerCorn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53" y="6317237"/>
            <a:ext cx="1598613" cy="45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41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E89C7-61DE-485D-980C-FF83B2C2A852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D8A4C-4FE5-47EC-B625-4627197CFB0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E:\UniversityPrograms\EducationModules\ExamplePowerpoints\ppt_library\images\NEON_lowerCorner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2253" y="6317237"/>
            <a:ext cx="1598613" cy="45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152400" y="1295400"/>
            <a:ext cx="8839200" cy="4953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551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 cstate="email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1" y="6425300"/>
            <a:ext cx="9144001" cy="457200"/>
          </a:xfrm>
          <a:prstGeom prst="rect">
            <a:avLst/>
          </a:prstGeom>
          <a:solidFill>
            <a:srgbClr val="001349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en-US" sz="3600" b="1" baseline="0" dirty="0" smtClean="0">
              <a:solidFill>
                <a:schemeClr val="bg1"/>
              </a:solidFill>
              <a:latin typeface="Calibri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0" y="6425300"/>
            <a:ext cx="9144000" cy="1588"/>
          </a:xfrm>
          <a:prstGeom prst="line">
            <a:avLst/>
          </a:prstGeom>
          <a:ln w="349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lobe_NEON_white_PPT.png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30" y="6510518"/>
            <a:ext cx="1045399" cy="28150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416904" y="6646772"/>
            <a:ext cx="44494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dirty="0" smtClean="0">
                <a:solidFill>
                  <a:schemeClr val="bg1"/>
                </a:solidFill>
              </a:rPr>
              <a:t>© 2012 National Ecological Observatory Network, Inc. ALL RIGHTS RESERVED.</a:t>
            </a:r>
          </a:p>
          <a:p>
            <a:endParaRPr lang="en-US" sz="600" dirty="0">
              <a:solidFill>
                <a:schemeClr val="bg1"/>
              </a:solidFill>
            </a:endParaRPr>
          </a:p>
        </p:txBody>
      </p:sp>
      <p:sp>
        <p:nvSpPr>
          <p:cNvPr id="12" name="Date Placeholder 6"/>
          <p:cNvSpPr>
            <a:spLocks noGrp="1"/>
          </p:cNvSpPr>
          <p:nvPr>
            <p:ph type="dt" sz="half" idx="2"/>
          </p:nvPr>
        </p:nvSpPr>
        <p:spPr>
          <a:xfrm>
            <a:off x="1486271" y="6437882"/>
            <a:ext cx="749614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FFDDBFD-5FB0-6846-9D7E-B92FEB14341C}" type="datetimeFigureOut">
              <a:rPr lang="en-US" smtClean="0"/>
              <a:pPr/>
              <a:t>8/10/2014</a:t>
            </a:fld>
            <a:endParaRPr lang="en-US"/>
          </a:p>
        </p:txBody>
      </p:sp>
      <p:sp>
        <p:nvSpPr>
          <p:cNvPr id="13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687272" y="6532922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8492083" y="6532922"/>
            <a:ext cx="651917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36D6F7B0-F2CD-7E47-8ADC-5FFE04B522B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9" r:id="rId3"/>
    <p:sldLayoutId id="2147483662" r:id="rId4"/>
    <p:sldLayoutId id="2147483667" r:id="rId5"/>
    <p:sldLayoutId id="2147483668" r:id="rId6"/>
    <p:sldLayoutId id="2147483682" r:id="rId7"/>
    <p:sldLayoutId id="2147483683" r:id="rId8"/>
    <p:sldLayoutId id="2147483684" r:id="rId9"/>
    <p:sldLayoutId id="2147483685" r:id="rId10"/>
  </p:sldLayoutIdLst>
  <p:txStyles>
    <p:titleStyle>
      <a:lvl1pPr algn="l" defTabSz="914140" rtl="0" eaLnBrk="1" latinLnBrk="0" hangingPunct="1">
        <a:spcBef>
          <a:spcPct val="0"/>
        </a:spcBef>
        <a:buNone/>
        <a:defRPr sz="1200" b="1" i="0" kern="1200">
          <a:solidFill>
            <a:schemeClr val="bg1"/>
          </a:solidFill>
          <a:latin typeface="Century Gothic"/>
          <a:ea typeface="+mj-ea"/>
          <a:cs typeface="Century Gothic"/>
        </a:defRPr>
      </a:lvl1pPr>
    </p:titleStyle>
    <p:bodyStyle>
      <a:lvl1pPr marL="342803" indent="-342803" algn="l" defTabSz="91414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739" indent="-285669" algn="l" defTabSz="91414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675" indent="-228535" algn="l" defTabSz="91414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746" indent="-228535" algn="l" defTabSz="91414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816" indent="-228535" algn="l" defTabSz="91414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886" indent="-228535" algn="l" defTabSz="9141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56" indent="-228535" algn="l" defTabSz="9141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027" indent="-228535" algn="l" defTabSz="9141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97" indent="-228535" algn="l" defTabSz="91414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0" algn="l" defTabSz="9141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40" algn="l" defTabSz="9141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11" algn="l" defTabSz="9141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81" algn="l" defTabSz="9141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51" algn="l" defTabSz="9141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21" algn="l" defTabSz="9141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92" algn="l" defTabSz="9141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62" algn="l" defTabSz="91414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E647A2-F60E-4F87-A5A7-1A55ABBACE2E}" type="datetimeFigureOut">
              <a:rPr lang="en-US" smtClean="0"/>
              <a:t>8/10/2014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E2325D-6E62-4777-AD8F-5E1E613CBC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375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1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27.png"/><Relationship Id="rId23" Type="http://schemas.openxmlformats.org/officeDocument/2006/relationships/image" Target="../media/image35.png"/><Relationship Id="rId10" Type="http://schemas.openxmlformats.org/officeDocument/2006/relationships/image" Target="../media/image22.png"/><Relationship Id="rId19" Type="http://schemas.openxmlformats.org/officeDocument/2006/relationships/image" Target="../media/image31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Relationship Id="rId22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51.png"/><Relationship Id="rId7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5.xml"/><Relationship Id="rId7" Type="http://schemas.microsoft.com/office/2007/relationships/hdphoto" Target="../media/hdphoto1.wdp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5.xml"/><Relationship Id="rId12" Type="http://schemas.openxmlformats.org/officeDocument/2006/relationships/image" Target="../media/image13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2.png"/><Relationship Id="rId5" Type="http://schemas.openxmlformats.org/officeDocument/2006/relationships/tags" Target="../tags/tag10.xml"/><Relationship Id="rId10" Type="http://schemas.openxmlformats.org/officeDocument/2006/relationships/image" Target="../media/image11.png"/><Relationship Id="rId4" Type="http://schemas.openxmlformats.org/officeDocument/2006/relationships/tags" Target="../tags/tag9.xml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23392" y="-56749"/>
            <a:ext cx="11953987" cy="6971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615693" y="-56749"/>
            <a:ext cx="7772400" cy="562103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NEON LiDAR Data</a:t>
            </a:r>
            <a:endParaRPr lang="en-US" dirty="0"/>
          </a:p>
        </p:txBody>
      </p:sp>
      <p:pic>
        <p:nvPicPr>
          <p:cNvPr id="7" name="Picture 6" descr="Globe_NEON_cmyk.pd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1193" y="6355642"/>
            <a:ext cx="1681119" cy="764145"/>
          </a:xfrm>
          <a:prstGeom prst="rect">
            <a:avLst/>
          </a:prstGeom>
        </p:spPr>
      </p:pic>
      <p:pic>
        <p:nvPicPr>
          <p:cNvPr id="9" name="Picture 2" descr="https://encrypted-tbn1.gstatic.com/images?q=tbn:ANd9GcR7QZtDDAC8-NBHyZuBRRz9QTyTOWtZGXd4669jUW9Na2RjxGCbeQ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3252" y="5848738"/>
            <a:ext cx="561511" cy="56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>
            <p:custDataLst>
              <p:tags r:id="rId1"/>
            </p:custDataLst>
          </p:nvPr>
        </p:nvSpPr>
        <p:spPr>
          <a:xfrm>
            <a:off x="7256612" y="5920016"/>
            <a:ext cx="1776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/>
                </a:solidFill>
              </a:rPr>
              <a:t>LeahAWasser</a:t>
            </a:r>
            <a:endParaRPr lang="en-US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04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664" y="1118586"/>
            <a:ext cx="9144000" cy="1803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 t="11317" b="14664"/>
          <a:stretch>
            <a:fillRect/>
          </a:stretch>
        </p:blipFill>
        <p:spPr bwMode="auto">
          <a:xfrm>
            <a:off x="4077319" y="-4909558"/>
            <a:ext cx="2226359" cy="31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664" y="1197493"/>
            <a:ext cx="9144000" cy="1670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4" name="Group 53"/>
          <p:cNvGrpSpPr/>
          <p:nvPr/>
        </p:nvGrpSpPr>
        <p:grpSpPr>
          <a:xfrm>
            <a:off x="-1074071" y="3219320"/>
            <a:ext cx="11744225" cy="1719768"/>
            <a:chOff x="697110" y="1729563"/>
            <a:chExt cx="8446890" cy="1236922"/>
          </a:xfrm>
        </p:grpSpPr>
        <p:pic>
          <p:nvPicPr>
            <p:cNvPr id="2055" name="Picture 7" descr="C:\WCS\Components\Image\Foliage\yosemiteVegetation\lightwaveRenders\1_FullResImages\blackOak_QUKE\BlackOakMiddle.png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413897" y="1796901"/>
              <a:ext cx="730103" cy="1095154"/>
            </a:xfrm>
            <a:prstGeom prst="rect">
              <a:avLst/>
            </a:prstGeom>
            <a:noFill/>
          </p:spPr>
        </p:pic>
        <p:pic>
          <p:nvPicPr>
            <p:cNvPr id="2056" name="Picture 8" descr="C:\WCS\Components\Image\Foliage\yosemiteVegetation\lightwaveRenders\1_FullResImages\blackOak_QUKE\BlackOakOlder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937036" y="1839433"/>
              <a:ext cx="725177" cy="1087766"/>
            </a:xfrm>
            <a:prstGeom prst="rect">
              <a:avLst/>
            </a:prstGeom>
            <a:noFill/>
          </p:spPr>
        </p:pic>
        <p:pic>
          <p:nvPicPr>
            <p:cNvPr id="2057" name="Picture 9" descr="C:\WCS\Components\Image\Foliage\yosemiteVegetation\lightwaveRenders\1_FullResImages\CADE\CADE_OldNoLowBr2.pn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359890" y="1813353"/>
              <a:ext cx="712380" cy="1068570"/>
            </a:xfrm>
            <a:prstGeom prst="rect">
              <a:avLst/>
            </a:prstGeom>
            <a:noFill/>
          </p:spPr>
        </p:pic>
        <p:pic>
          <p:nvPicPr>
            <p:cNvPr id="2058" name="Picture 10" descr="C:\WCS\Components\Image\Foliage\yosemiteVegetation\lightwaveRenders\1_FullResImages\CADE\incenseCedarMidAge.png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11842" y="1930509"/>
              <a:ext cx="683695" cy="982812"/>
            </a:xfrm>
            <a:prstGeom prst="rect">
              <a:avLst/>
            </a:prstGeom>
            <a:noFill/>
          </p:spPr>
        </p:pic>
        <p:pic>
          <p:nvPicPr>
            <p:cNvPr id="2059" name="Picture 11" descr="C:\WCS\Components\Image\Foliage\yosemiteVegetation\lightwaveRenders\1_FullResImages\CADE\youngincenseCedar.png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71600" y="1906318"/>
              <a:ext cx="711662" cy="1017635"/>
            </a:xfrm>
            <a:prstGeom prst="rect">
              <a:avLst/>
            </a:prstGeom>
            <a:noFill/>
          </p:spPr>
        </p:pic>
        <p:pic>
          <p:nvPicPr>
            <p:cNvPr id="2060" name="Picture 12" descr="C:\WCS\Components\Image\Foliage\yosemiteVegetation\lightwaveRenders\1_FullResImages\ABCO_whiteFir\ABCO_sapling2.png"/>
            <p:cNvPicPr>
              <a:picLocks noChangeAspect="1" noChangeArrowheads="1"/>
            </p:cNvPicPr>
            <p:nvPr/>
          </p:nvPicPr>
          <p:blipFill>
            <a:blip r:embed="rId11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90419" y="1754372"/>
              <a:ext cx="753581" cy="1130371"/>
            </a:xfrm>
            <a:prstGeom prst="rect">
              <a:avLst/>
            </a:prstGeom>
            <a:noFill/>
          </p:spPr>
        </p:pic>
        <p:pic>
          <p:nvPicPr>
            <p:cNvPr id="2061" name="Picture 13" descr="C:\WCS\Components\Image\Foliage\yosemiteVegetation\lightwaveRenders\1_FullResImages\ABCO_whiteFir\ABCO_middle.pn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763925" y="1828800"/>
              <a:ext cx="744279" cy="1116419"/>
            </a:xfrm>
            <a:prstGeom prst="rect">
              <a:avLst/>
            </a:prstGeom>
            <a:noFill/>
          </p:spPr>
        </p:pic>
        <p:pic>
          <p:nvPicPr>
            <p:cNvPr id="2062" name="Picture 14" descr="C:\WCS\Components\Image\Foliage\yosemiteVegetation\lightwaveRenders\1_FullResImages\PSME_dougFir\PSMEsapling2.png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464595" y="1828245"/>
              <a:ext cx="673765" cy="1010648"/>
            </a:xfrm>
            <a:prstGeom prst="rect">
              <a:avLst/>
            </a:prstGeom>
            <a:noFill/>
          </p:spPr>
        </p:pic>
        <p:pic>
          <p:nvPicPr>
            <p:cNvPr id="2063" name="Picture 15" descr="C:\WCS\Components\Image\Foliage\yosemiteVegetation\lightwaveRenders\1_FullResImages\PIPO\PIPOSapling1b.png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304917" y="1871329"/>
              <a:ext cx="619036" cy="1012968"/>
            </a:xfrm>
            <a:prstGeom prst="rect">
              <a:avLst/>
            </a:prstGeom>
            <a:noFill/>
          </p:spPr>
        </p:pic>
        <p:pic>
          <p:nvPicPr>
            <p:cNvPr id="20" name="Picture 9" descr="C:\WCS\Components\Image\Foliage\yosemiteVegetation\lightwaveRenders\1_FullResImages\CADE\CADE_OldNoLowBr2.pn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75546" y="1901957"/>
              <a:ext cx="631712" cy="947568"/>
            </a:xfrm>
            <a:prstGeom prst="rect">
              <a:avLst/>
            </a:prstGeom>
            <a:noFill/>
          </p:spPr>
        </p:pic>
        <p:pic>
          <p:nvPicPr>
            <p:cNvPr id="22" name="Picture 8" descr="C:\WCS\Components\Image\Foliage\yosemiteVegetation\lightwaveRenders\1_FullResImages\blackOak_QUKE\BlackOakOlder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970859" y="1747284"/>
              <a:ext cx="725177" cy="1087766"/>
            </a:xfrm>
            <a:prstGeom prst="rect">
              <a:avLst/>
            </a:prstGeom>
            <a:noFill/>
          </p:spPr>
        </p:pic>
        <p:pic>
          <p:nvPicPr>
            <p:cNvPr id="23" name="Picture 9" descr="C:\WCS\Components\Image\Foliage\yosemiteVegetation\lightwaveRenders\1_FullResImages\CADE\CADE_OldNoLowBr2.pn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98067" y="1894868"/>
              <a:ext cx="631712" cy="947568"/>
            </a:xfrm>
            <a:prstGeom prst="rect">
              <a:avLst/>
            </a:prstGeom>
            <a:noFill/>
          </p:spPr>
        </p:pic>
        <p:pic>
          <p:nvPicPr>
            <p:cNvPr id="24" name="Picture 9" descr="C:\WCS\Components\Image\Foliage\yosemiteVegetation\lightwaveRenders\1_FullResImages\CADE\CADE_OldNoLowBr2.pn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365900" y="1937399"/>
              <a:ext cx="631712" cy="947568"/>
            </a:xfrm>
            <a:prstGeom prst="rect">
              <a:avLst/>
            </a:prstGeom>
            <a:noFill/>
          </p:spPr>
        </p:pic>
        <p:pic>
          <p:nvPicPr>
            <p:cNvPr id="26" name="Picture 8" descr="C:\WCS\Components\Image\Foliage\yosemiteVegetation\lightwaveRenders\1_FullResImages\blackOak_QUKE\BlackOakOlder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7110" y="1811077"/>
              <a:ext cx="725177" cy="1087766"/>
            </a:xfrm>
            <a:prstGeom prst="rect">
              <a:avLst/>
            </a:prstGeom>
            <a:noFill/>
          </p:spPr>
        </p:pic>
        <p:pic>
          <p:nvPicPr>
            <p:cNvPr id="27" name="Picture 8" descr="C:\WCS\Components\Image\Foliage\yosemiteVegetation\lightwaveRenders\1_FullResImages\blackOak_QUKE\BlackOakOlder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83427" y="1803990"/>
              <a:ext cx="725177" cy="1087766"/>
            </a:xfrm>
            <a:prstGeom prst="rect">
              <a:avLst/>
            </a:prstGeom>
            <a:noFill/>
          </p:spPr>
        </p:pic>
        <p:pic>
          <p:nvPicPr>
            <p:cNvPr id="28" name="Picture 7" descr="C:\WCS\Components\Image\Foliage\yosemiteVegetation\lightwaveRenders\1_FullResImages\blackOak_QUKE\BlackOakMiddle.png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91818" y="2052084"/>
              <a:ext cx="555255" cy="832882"/>
            </a:xfrm>
            <a:prstGeom prst="rect">
              <a:avLst/>
            </a:prstGeom>
            <a:noFill/>
          </p:spPr>
        </p:pic>
        <p:pic>
          <p:nvPicPr>
            <p:cNvPr id="29" name="Picture 9" descr="C:\WCS\Components\Image\Foliage\yosemiteVegetation\lightwaveRenders\1_FullResImages\CADE\CADE_OldNoLowBr2.pn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421528" y="1866517"/>
              <a:ext cx="631712" cy="947568"/>
            </a:xfrm>
            <a:prstGeom prst="rect">
              <a:avLst/>
            </a:prstGeom>
            <a:noFill/>
          </p:spPr>
        </p:pic>
        <p:pic>
          <p:nvPicPr>
            <p:cNvPr id="31" name="Picture 9" descr="C:\WCS\Components\Image\Foliage\yosemiteVegetation\lightwaveRenders\1_FullResImages\CADE\CADE_OldNoLowBr2.png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37992" y="1785000"/>
              <a:ext cx="712380" cy="1068570"/>
            </a:xfrm>
            <a:prstGeom prst="rect">
              <a:avLst/>
            </a:prstGeom>
            <a:noFill/>
          </p:spPr>
        </p:pic>
        <p:pic>
          <p:nvPicPr>
            <p:cNvPr id="30" name="Picture 9" descr="C:\WCS\Components\Image\Foliage\yosemiteVegetation\lightwaveRenders\1_FullResImages\CADE\CADE_OldNoLowBr2.png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989136" y="1795629"/>
              <a:ext cx="698202" cy="1047303"/>
            </a:xfrm>
            <a:prstGeom prst="rect">
              <a:avLst/>
            </a:prstGeom>
            <a:noFill/>
          </p:spPr>
        </p:pic>
        <p:pic>
          <p:nvPicPr>
            <p:cNvPr id="32" name="Picture 15" descr="C:\WCS\Components\Image\Foliage\yosemiteVegetation\lightwaveRenders\1_FullResImages\PIPO\PIPOSapling1b.png"/>
            <p:cNvPicPr>
              <a:picLocks noChangeAspect="1" noChangeArrowheads="1"/>
            </p:cNvPicPr>
            <p:nvPr/>
          </p:nvPicPr>
          <p:blipFill>
            <a:blip r:embed="rId18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244126" y="1874875"/>
              <a:ext cx="619036" cy="1012968"/>
            </a:xfrm>
            <a:prstGeom prst="rect">
              <a:avLst/>
            </a:prstGeom>
            <a:noFill/>
          </p:spPr>
        </p:pic>
        <p:pic>
          <p:nvPicPr>
            <p:cNvPr id="33" name="Picture 15" descr="C:\WCS\Components\Image\Foliage\yosemiteVegetation\lightwaveRenders\1_FullResImages\PIPO\PIPOSapling1b.png"/>
            <p:cNvPicPr>
              <a:picLocks noChangeAspect="1" noChangeArrowheads="1"/>
            </p:cNvPicPr>
            <p:nvPr/>
          </p:nvPicPr>
          <p:blipFill>
            <a:blip r:embed="rId18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88452" y="1867785"/>
              <a:ext cx="619036" cy="1012968"/>
            </a:xfrm>
            <a:prstGeom prst="rect">
              <a:avLst/>
            </a:prstGeom>
            <a:noFill/>
          </p:spPr>
        </p:pic>
        <p:pic>
          <p:nvPicPr>
            <p:cNvPr id="34" name="Picture 7" descr="C:\WCS\Components\Image\Foliage\yosemiteVegetation\lightwaveRenders\1_FullResImages\blackOak_QUKE\BlackOakMiddle.png"/>
            <p:cNvPicPr>
              <a:picLocks noChangeAspect="1" noChangeArrowheads="1"/>
            </p:cNvPicPr>
            <p:nvPr/>
          </p:nvPicPr>
          <p:blipFill>
            <a:blip r:embed="rId6" cstate="screen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938080" y="1850065"/>
              <a:ext cx="697023" cy="1045534"/>
            </a:xfrm>
            <a:prstGeom prst="rect">
              <a:avLst/>
            </a:prstGeom>
            <a:noFill/>
          </p:spPr>
        </p:pic>
        <p:pic>
          <p:nvPicPr>
            <p:cNvPr id="35" name="Picture 13" descr="C:\WCS\Components\Image\Foliage\yosemiteVegetation\lightwaveRenders\1_FullResImages\ABCO_whiteFir\ABCO_middle.pn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533553" y="1757916"/>
              <a:ext cx="744279" cy="1116419"/>
            </a:xfrm>
            <a:prstGeom prst="rect">
              <a:avLst/>
            </a:prstGeom>
            <a:noFill/>
          </p:spPr>
        </p:pic>
        <p:pic>
          <p:nvPicPr>
            <p:cNvPr id="36" name="Picture 13" descr="C:\WCS\Components\Image\Foliage\yosemiteVegetation\lightwaveRenders\1_FullResImages\ABCO_whiteFir\ABCO_middle.png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96539" y="1736651"/>
              <a:ext cx="744279" cy="1116419"/>
            </a:xfrm>
            <a:prstGeom prst="rect">
              <a:avLst/>
            </a:prstGeom>
            <a:noFill/>
          </p:spPr>
        </p:pic>
        <p:pic>
          <p:nvPicPr>
            <p:cNvPr id="37" name="Picture 13" descr="C:\WCS\Components\Image\Foliage\yosemiteVegetation\lightwaveRenders\1_FullResImages\ABCO_whiteFir\ABCO_middle.png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805377" y="1736651"/>
              <a:ext cx="545804" cy="1116419"/>
            </a:xfrm>
            <a:prstGeom prst="rect">
              <a:avLst/>
            </a:prstGeom>
            <a:noFill/>
          </p:spPr>
        </p:pic>
        <p:pic>
          <p:nvPicPr>
            <p:cNvPr id="38" name="Picture 8" descr="C:\WCS\Components\Image\Foliage\yosemiteVegetation\lightwaveRenders\1_FullResImages\blackOak_QUKE\BlackOakOlder.png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728776" y="1740195"/>
              <a:ext cx="725177" cy="1087766"/>
            </a:xfrm>
            <a:prstGeom prst="rect">
              <a:avLst/>
            </a:prstGeom>
            <a:noFill/>
          </p:spPr>
        </p:pic>
        <p:pic>
          <p:nvPicPr>
            <p:cNvPr id="39" name="Picture 9" descr="C:\WCS\Components\Image\Foliage\yosemiteVegetation\lightwaveRenders\1_FullResImages\CADE\CADE_OldNoLowBr2.pn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230681" y="1845249"/>
              <a:ext cx="631712" cy="947568"/>
            </a:xfrm>
            <a:prstGeom prst="rect">
              <a:avLst/>
            </a:prstGeom>
            <a:noFill/>
          </p:spPr>
        </p:pic>
        <p:pic>
          <p:nvPicPr>
            <p:cNvPr id="41" name="Picture 13" descr="C:\WCS\Components\Image\Foliage\yosemiteVegetation\lightwaveRenders\1_FullResImages\ABCO_whiteFir\ABCO_middle.png"/>
            <p:cNvPicPr>
              <a:picLocks noChangeAspect="1" noChangeArrowheads="1"/>
            </p:cNvPicPr>
            <p:nvPr/>
          </p:nvPicPr>
          <p:blipFill>
            <a:blip r:embed="rId20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561367" y="1942215"/>
              <a:ext cx="504455" cy="921488"/>
            </a:xfrm>
            <a:prstGeom prst="rect">
              <a:avLst/>
            </a:prstGeom>
            <a:noFill/>
          </p:spPr>
        </p:pic>
        <p:pic>
          <p:nvPicPr>
            <p:cNvPr id="40" name="Picture 9" descr="C:\WCS\Components\Image\Foliage\yosemiteVegetation\lightwaveRenders\1_FullResImages\CADE\CADE_OldNoLowBr2.png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815472" y="1855883"/>
              <a:ext cx="631712" cy="947568"/>
            </a:xfrm>
            <a:prstGeom prst="rect">
              <a:avLst/>
            </a:prstGeom>
            <a:noFill/>
          </p:spPr>
        </p:pic>
        <p:pic>
          <p:nvPicPr>
            <p:cNvPr id="25" name="Picture 13" descr="C:\WCS\Components\Image\Foliage\yosemiteVegetation\lightwaveRenders\1_FullResImages\ABCO_whiteFir\ABCO_middle.png"/>
            <p:cNvPicPr>
              <a:picLocks noChangeAspect="1" noChangeArrowheads="1"/>
            </p:cNvPicPr>
            <p:nvPr/>
          </p:nvPicPr>
          <p:blipFill>
            <a:blip r:embed="rId21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77832" y="1917406"/>
              <a:ext cx="614325" cy="921488"/>
            </a:xfrm>
            <a:prstGeom prst="rect">
              <a:avLst/>
            </a:prstGeom>
            <a:noFill/>
          </p:spPr>
        </p:pic>
        <p:pic>
          <p:nvPicPr>
            <p:cNvPr id="21" name="Picture 11" descr="C:\WCS\Components\Image\Foliage\yosemiteVegetation\lightwaveRenders\1_FullResImages\CADE\youngincenseCedar.png"/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134447" y="2325505"/>
              <a:ext cx="361506" cy="516932"/>
            </a:xfrm>
            <a:prstGeom prst="rect">
              <a:avLst/>
            </a:prstGeom>
            <a:noFill/>
          </p:spPr>
        </p:pic>
        <p:pic>
          <p:nvPicPr>
            <p:cNvPr id="42" name="Picture 11" descr="C:\WCS\Components\Image\Foliage\yosemiteVegetation\lightwaveRenders\1_FullResImages\CADE\youngincenseCedar.png"/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850373" y="2329049"/>
              <a:ext cx="361506" cy="516932"/>
            </a:xfrm>
            <a:prstGeom prst="rect">
              <a:avLst/>
            </a:prstGeom>
            <a:noFill/>
          </p:spPr>
        </p:pic>
        <p:pic>
          <p:nvPicPr>
            <p:cNvPr id="43" name="Picture 11" descr="C:\WCS\Components\Image\Foliage\yosemiteVegetation\lightwaveRenders\1_FullResImages\CADE\youngincenseCedar.png"/>
            <p:cNvPicPr>
              <a:picLocks noChangeAspect="1" noChangeArrowheads="1"/>
            </p:cNvPicPr>
            <p:nvPr/>
          </p:nvPicPr>
          <p:blipFill>
            <a:blip r:embed="rId22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385777" y="2403477"/>
              <a:ext cx="361506" cy="516932"/>
            </a:xfrm>
            <a:prstGeom prst="rect">
              <a:avLst/>
            </a:prstGeom>
            <a:noFill/>
          </p:spPr>
        </p:pic>
        <p:pic>
          <p:nvPicPr>
            <p:cNvPr id="44" name="Picture 13" descr="C:\WCS\Components\Image\Foliage\yosemiteVegetation\lightwaveRenders\1_FullResImages\ABCO_whiteFir\ABCO_middle.png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883889" y="1761461"/>
              <a:ext cx="545804" cy="1116419"/>
            </a:xfrm>
            <a:prstGeom prst="rect">
              <a:avLst/>
            </a:prstGeom>
            <a:noFill/>
          </p:spPr>
        </p:pic>
        <p:pic>
          <p:nvPicPr>
            <p:cNvPr id="45" name="Picture 13" descr="C:\WCS\Components\Image\Foliage\yosemiteVegetation\lightwaveRenders\1_FullResImages\ABCO_whiteFir\ABCO_middle.png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24670" y="1729563"/>
              <a:ext cx="545804" cy="1116419"/>
            </a:xfrm>
            <a:prstGeom prst="rect">
              <a:avLst/>
            </a:prstGeom>
            <a:noFill/>
          </p:spPr>
        </p:pic>
        <p:pic>
          <p:nvPicPr>
            <p:cNvPr id="46" name="Picture 11" descr="C:\WCS\Components\Image\Foliage\yosemiteVegetation\lightwaveRenders\1_FullResImages\CADE\youngincenseCedar.png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68683" y="2490731"/>
              <a:ext cx="241001" cy="344617"/>
            </a:xfrm>
            <a:prstGeom prst="rect">
              <a:avLst/>
            </a:prstGeom>
            <a:noFill/>
          </p:spPr>
        </p:pic>
        <p:pic>
          <p:nvPicPr>
            <p:cNvPr id="47" name="Picture 11" descr="C:\WCS\Components\Image\Foliage\yosemiteVegetation\lightwaveRenders\1_FullResImages\CADE\youngincenseCedar.png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898609" y="2526173"/>
              <a:ext cx="241001" cy="344617"/>
            </a:xfrm>
            <a:prstGeom prst="rect">
              <a:avLst/>
            </a:prstGeom>
            <a:noFill/>
          </p:spPr>
        </p:pic>
        <p:pic>
          <p:nvPicPr>
            <p:cNvPr id="48" name="Picture 13" descr="C:\WCS\Components\Image\Foliage\yosemiteVegetation\lightwaveRenders\1_FullResImages\ABCO_whiteFir\ABCO_middle.png"/>
            <p:cNvPicPr>
              <a:picLocks noChangeAspect="1" noChangeArrowheads="1"/>
            </p:cNvPicPr>
            <p:nvPr/>
          </p:nvPicPr>
          <p:blipFill>
            <a:blip r:embed="rId1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247321" y="1733107"/>
              <a:ext cx="545804" cy="1116419"/>
            </a:xfrm>
            <a:prstGeom prst="rect">
              <a:avLst/>
            </a:prstGeom>
            <a:noFill/>
          </p:spPr>
        </p:pic>
        <p:pic>
          <p:nvPicPr>
            <p:cNvPr id="49" name="Picture 11" descr="C:\WCS\Components\Image\Foliage\yosemiteVegetation\lightwaveRenders\1_FullResImages\CADE\youngincenseCedar.png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828265" y="2582880"/>
              <a:ext cx="241001" cy="344617"/>
            </a:xfrm>
            <a:prstGeom prst="rect">
              <a:avLst/>
            </a:prstGeom>
            <a:noFill/>
          </p:spPr>
        </p:pic>
        <p:pic>
          <p:nvPicPr>
            <p:cNvPr id="50" name="Picture 11" descr="C:\WCS\Components\Image\Foliage\yosemiteVegetation\lightwaveRenders\1_FullResImages\CADE\youngincenseCedar.png"/>
            <p:cNvPicPr>
              <a:picLocks noChangeAspect="1" noChangeArrowheads="1"/>
            </p:cNvPicPr>
            <p:nvPr/>
          </p:nvPicPr>
          <p:blipFill>
            <a:blip r:embed="rId23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11846" y="2593512"/>
              <a:ext cx="241001" cy="344617"/>
            </a:xfrm>
            <a:prstGeom prst="rect">
              <a:avLst/>
            </a:prstGeom>
            <a:noFill/>
          </p:spPr>
        </p:pic>
        <p:sp>
          <p:nvSpPr>
            <p:cNvPr id="53" name="Freeform 52"/>
            <p:cNvSpPr/>
            <p:nvPr/>
          </p:nvSpPr>
          <p:spPr>
            <a:xfrm>
              <a:off x="1076655" y="2838893"/>
              <a:ext cx="8035446" cy="127592"/>
            </a:xfrm>
            <a:custGeom>
              <a:avLst/>
              <a:gdLst>
                <a:gd name="connsiteX0" fmla="*/ 103557 w 8035446"/>
                <a:gd name="connsiteY0" fmla="*/ 148856 h 406732"/>
                <a:gd name="connsiteX1" fmla="*/ 348106 w 8035446"/>
                <a:gd name="connsiteY1" fmla="*/ 138223 h 406732"/>
                <a:gd name="connsiteX2" fmla="*/ 475697 w 8035446"/>
                <a:gd name="connsiteY2" fmla="*/ 116958 h 406732"/>
                <a:gd name="connsiteX3" fmla="*/ 752144 w 8035446"/>
                <a:gd name="connsiteY3" fmla="*/ 95693 h 406732"/>
                <a:gd name="connsiteX4" fmla="*/ 1666544 w 8035446"/>
                <a:gd name="connsiteY4" fmla="*/ 85060 h 406732"/>
                <a:gd name="connsiteX5" fmla="*/ 2113111 w 8035446"/>
                <a:gd name="connsiteY5" fmla="*/ 85060 h 406732"/>
                <a:gd name="connsiteX6" fmla="*/ 2198171 w 8035446"/>
                <a:gd name="connsiteY6" fmla="*/ 106325 h 406732"/>
                <a:gd name="connsiteX7" fmla="*/ 2325762 w 8035446"/>
                <a:gd name="connsiteY7" fmla="*/ 116958 h 406732"/>
                <a:gd name="connsiteX8" fmla="*/ 3240162 w 8035446"/>
                <a:gd name="connsiteY8" fmla="*/ 106325 h 406732"/>
                <a:gd name="connsiteX9" fmla="*/ 3272060 w 8035446"/>
                <a:gd name="connsiteY9" fmla="*/ 95693 h 406732"/>
                <a:gd name="connsiteX10" fmla="*/ 3367753 w 8035446"/>
                <a:gd name="connsiteY10" fmla="*/ 85060 h 406732"/>
                <a:gd name="connsiteX11" fmla="*/ 3431548 w 8035446"/>
                <a:gd name="connsiteY11" fmla="*/ 74428 h 406732"/>
                <a:gd name="connsiteX12" fmla="*/ 3463446 w 8035446"/>
                <a:gd name="connsiteY12" fmla="*/ 63795 h 406732"/>
                <a:gd name="connsiteX13" fmla="*/ 3580404 w 8035446"/>
                <a:gd name="connsiteY13" fmla="*/ 42530 h 406732"/>
                <a:gd name="connsiteX14" fmla="*/ 3984441 w 8035446"/>
                <a:gd name="connsiteY14" fmla="*/ 63795 h 406732"/>
                <a:gd name="connsiteX15" fmla="*/ 4037604 w 8035446"/>
                <a:gd name="connsiteY15" fmla="*/ 74428 h 406732"/>
                <a:gd name="connsiteX16" fmla="*/ 4367213 w 8035446"/>
                <a:gd name="connsiteY16" fmla="*/ 63795 h 406732"/>
                <a:gd name="connsiteX17" fmla="*/ 4920106 w 8035446"/>
                <a:gd name="connsiteY17" fmla="*/ 42530 h 406732"/>
                <a:gd name="connsiteX18" fmla="*/ 5760078 w 8035446"/>
                <a:gd name="connsiteY18" fmla="*/ 42530 h 406732"/>
                <a:gd name="connsiteX19" fmla="*/ 5791976 w 8035446"/>
                <a:gd name="connsiteY19" fmla="*/ 31898 h 406732"/>
                <a:gd name="connsiteX20" fmla="*/ 5834506 w 8035446"/>
                <a:gd name="connsiteY20" fmla="*/ 21265 h 406732"/>
                <a:gd name="connsiteX21" fmla="*/ 5866404 w 8035446"/>
                <a:gd name="connsiteY21" fmla="*/ 10632 h 406732"/>
                <a:gd name="connsiteX22" fmla="*/ 5930199 w 8035446"/>
                <a:gd name="connsiteY22" fmla="*/ 0 h 406732"/>
                <a:gd name="connsiteX23" fmla="*/ 6334237 w 8035446"/>
                <a:gd name="connsiteY23" fmla="*/ 10632 h 406732"/>
                <a:gd name="connsiteX24" fmla="*/ 6440562 w 8035446"/>
                <a:gd name="connsiteY24" fmla="*/ 21265 h 406732"/>
                <a:gd name="connsiteX25" fmla="*/ 6674478 w 8035446"/>
                <a:gd name="connsiteY25" fmla="*/ 42530 h 406732"/>
                <a:gd name="connsiteX26" fmla="*/ 6748906 w 8035446"/>
                <a:gd name="connsiteY26" fmla="*/ 63795 h 406732"/>
                <a:gd name="connsiteX27" fmla="*/ 6780804 w 8035446"/>
                <a:gd name="connsiteY27" fmla="*/ 85060 h 406732"/>
                <a:gd name="connsiteX28" fmla="*/ 6844599 w 8035446"/>
                <a:gd name="connsiteY28" fmla="*/ 106325 h 406732"/>
                <a:gd name="connsiteX29" fmla="*/ 6940292 w 8035446"/>
                <a:gd name="connsiteY29" fmla="*/ 95693 h 406732"/>
                <a:gd name="connsiteX30" fmla="*/ 7014720 w 8035446"/>
                <a:gd name="connsiteY30" fmla="*/ 85060 h 406732"/>
                <a:gd name="connsiteX31" fmla="*/ 7195474 w 8035446"/>
                <a:gd name="connsiteY31" fmla="*/ 63795 h 406732"/>
                <a:gd name="connsiteX32" fmla="*/ 7344330 w 8035446"/>
                <a:gd name="connsiteY32" fmla="*/ 42530 h 406732"/>
                <a:gd name="connsiteX33" fmla="*/ 7376227 w 8035446"/>
                <a:gd name="connsiteY33" fmla="*/ 31898 h 406732"/>
                <a:gd name="connsiteX34" fmla="*/ 7695204 w 8035446"/>
                <a:gd name="connsiteY34" fmla="*/ 10632 h 406732"/>
                <a:gd name="connsiteX35" fmla="*/ 8014181 w 8035446"/>
                <a:gd name="connsiteY35" fmla="*/ 21265 h 406732"/>
                <a:gd name="connsiteX36" fmla="*/ 8035446 w 8035446"/>
                <a:gd name="connsiteY36" fmla="*/ 53163 h 406732"/>
                <a:gd name="connsiteX37" fmla="*/ 7971651 w 8035446"/>
                <a:gd name="connsiteY37" fmla="*/ 116958 h 406732"/>
                <a:gd name="connsiteX38" fmla="*/ 7939753 w 8035446"/>
                <a:gd name="connsiteY38" fmla="*/ 148856 h 406732"/>
                <a:gd name="connsiteX39" fmla="*/ 7854692 w 8035446"/>
                <a:gd name="connsiteY39" fmla="*/ 170121 h 406732"/>
                <a:gd name="connsiteX40" fmla="*/ 7758999 w 8035446"/>
                <a:gd name="connsiteY40" fmla="*/ 191386 h 406732"/>
                <a:gd name="connsiteX41" fmla="*/ 7046618 w 8035446"/>
                <a:gd name="connsiteY41" fmla="*/ 202019 h 406732"/>
                <a:gd name="connsiteX42" fmla="*/ 6653213 w 8035446"/>
                <a:gd name="connsiteY42" fmla="*/ 223284 h 406732"/>
                <a:gd name="connsiteX43" fmla="*/ 6504357 w 8035446"/>
                <a:gd name="connsiteY43" fmla="*/ 244549 h 406732"/>
                <a:gd name="connsiteX44" fmla="*/ 6419297 w 8035446"/>
                <a:gd name="connsiteY44" fmla="*/ 255181 h 406732"/>
                <a:gd name="connsiteX45" fmla="*/ 5313511 w 8035446"/>
                <a:gd name="connsiteY45" fmla="*/ 265814 h 406732"/>
                <a:gd name="connsiteX46" fmla="*/ 4824413 w 8035446"/>
                <a:gd name="connsiteY46" fmla="*/ 276446 h 406732"/>
                <a:gd name="connsiteX47" fmla="*/ 4686190 w 8035446"/>
                <a:gd name="connsiteY47" fmla="*/ 308344 h 406732"/>
                <a:gd name="connsiteX48" fmla="*/ 4601130 w 8035446"/>
                <a:gd name="connsiteY48" fmla="*/ 318977 h 406732"/>
                <a:gd name="connsiteX49" fmla="*/ 4494804 w 8035446"/>
                <a:gd name="connsiteY49" fmla="*/ 340242 h 406732"/>
                <a:gd name="connsiteX50" fmla="*/ 4133297 w 8035446"/>
                <a:gd name="connsiteY50" fmla="*/ 350874 h 406732"/>
                <a:gd name="connsiteX51" fmla="*/ 3399651 w 8035446"/>
                <a:gd name="connsiteY51" fmla="*/ 372139 h 406732"/>
                <a:gd name="connsiteX52" fmla="*/ 3293325 w 8035446"/>
                <a:gd name="connsiteY52" fmla="*/ 382772 h 406732"/>
                <a:gd name="connsiteX53" fmla="*/ 2878655 w 8035446"/>
                <a:gd name="connsiteY53" fmla="*/ 372139 h 406732"/>
                <a:gd name="connsiteX54" fmla="*/ 2240702 w 8035446"/>
                <a:gd name="connsiteY54" fmla="*/ 372139 h 406732"/>
                <a:gd name="connsiteX55" fmla="*/ 1687809 w 8035446"/>
                <a:gd name="connsiteY55" fmla="*/ 350874 h 406732"/>
                <a:gd name="connsiteX56" fmla="*/ 1613381 w 8035446"/>
                <a:gd name="connsiteY56" fmla="*/ 340242 h 406732"/>
                <a:gd name="connsiteX57" fmla="*/ 1273139 w 8035446"/>
                <a:gd name="connsiteY57" fmla="*/ 318977 h 406732"/>
                <a:gd name="connsiteX58" fmla="*/ 1134916 w 8035446"/>
                <a:gd name="connsiteY58" fmla="*/ 297712 h 406732"/>
                <a:gd name="connsiteX59" fmla="*/ 1028590 w 8035446"/>
                <a:gd name="connsiteY59" fmla="*/ 287079 h 406732"/>
                <a:gd name="connsiteX60" fmla="*/ 975427 w 8035446"/>
                <a:gd name="connsiteY60" fmla="*/ 276446 h 406732"/>
                <a:gd name="connsiteX61" fmla="*/ 773409 w 8035446"/>
                <a:gd name="connsiteY61" fmla="*/ 265814 h 406732"/>
                <a:gd name="connsiteX62" fmla="*/ 82292 w 8035446"/>
                <a:gd name="connsiteY62" fmla="*/ 255181 h 406732"/>
                <a:gd name="connsiteX63" fmla="*/ 50395 w 8035446"/>
                <a:gd name="connsiteY63" fmla="*/ 233916 h 406732"/>
                <a:gd name="connsiteX64" fmla="*/ 7864 w 8035446"/>
                <a:gd name="connsiteY64" fmla="*/ 127591 h 40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8035446" h="406732">
                  <a:moveTo>
                    <a:pt x="103557" y="148856"/>
                  </a:moveTo>
                  <a:lnTo>
                    <a:pt x="348106" y="138223"/>
                  </a:lnTo>
                  <a:cubicBezTo>
                    <a:pt x="748871" y="113175"/>
                    <a:pt x="310705" y="142342"/>
                    <a:pt x="475697" y="116958"/>
                  </a:cubicBezTo>
                  <a:cubicBezTo>
                    <a:pt x="532039" y="108290"/>
                    <a:pt x="716389" y="96394"/>
                    <a:pt x="752144" y="95693"/>
                  </a:cubicBezTo>
                  <a:lnTo>
                    <a:pt x="1666544" y="85060"/>
                  </a:lnTo>
                  <a:cubicBezTo>
                    <a:pt x="1875561" y="67643"/>
                    <a:pt x="1812779" y="67898"/>
                    <a:pt x="2113111" y="85060"/>
                  </a:cubicBezTo>
                  <a:cubicBezTo>
                    <a:pt x="2264544" y="93713"/>
                    <a:pt x="2095002" y="92569"/>
                    <a:pt x="2198171" y="106325"/>
                  </a:cubicBezTo>
                  <a:cubicBezTo>
                    <a:pt x="2240474" y="111965"/>
                    <a:pt x="2283232" y="113414"/>
                    <a:pt x="2325762" y="116958"/>
                  </a:cubicBezTo>
                  <a:lnTo>
                    <a:pt x="3240162" y="106325"/>
                  </a:lnTo>
                  <a:cubicBezTo>
                    <a:pt x="3251367" y="106073"/>
                    <a:pt x="3261005" y="97536"/>
                    <a:pt x="3272060" y="95693"/>
                  </a:cubicBezTo>
                  <a:cubicBezTo>
                    <a:pt x="3303717" y="90417"/>
                    <a:pt x="3335941" y="89302"/>
                    <a:pt x="3367753" y="85060"/>
                  </a:cubicBezTo>
                  <a:cubicBezTo>
                    <a:pt x="3389122" y="82211"/>
                    <a:pt x="3410283" y="77972"/>
                    <a:pt x="3431548" y="74428"/>
                  </a:cubicBezTo>
                  <a:cubicBezTo>
                    <a:pt x="3442181" y="70884"/>
                    <a:pt x="3452573" y="66513"/>
                    <a:pt x="3463446" y="63795"/>
                  </a:cubicBezTo>
                  <a:cubicBezTo>
                    <a:pt x="3493154" y="56368"/>
                    <a:pt x="3551981" y="47267"/>
                    <a:pt x="3580404" y="42530"/>
                  </a:cubicBezTo>
                  <a:cubicBezTo>
                    <a:pt x="3705286" y="47155"/>
                    <a:pt x="3854417" y="47542"/>
                    <a:pt x="3984441" y="63795"/>
                  </a:cubicBezTo>
                  <a:cubicBezTo>
                    <a:pt x="4002373" y="66037"/>
                    <a:pt x="4019883" y="70884"/>
                    <a:pt x="4037604" y="74428"/>
                  </a:cubicBezTo>
                  <a:lnTo>
                    <a:pt x="4367213" y="63795"/>
                  </a:lnTo>
                  <a:cubicBezTo>
                    <a:pt x="4883503" y="50027"/>
                    <a:pt x="4676622" y="72967"/>
                    <a:pt x="4920106" y="42530"/>
                  </a:cubicBezTo>
                  <a:cubicBezTo>
                    <a:pt x="5051679" y="44554"/>
                    <a:pt x="5512957" y="71603"/>
                    <a:pt x="5760078" y="42530"/>
                  </a:cubicBezTo>
                  <a:cubicBezTo>
                    <a:pt x="5771209" y="41220"/>
                    <a:pt x="5781199" y="34977"/>
                    <a:pt x="5791976" y="31898"/>
                  </a:cubicBezTo>
                  <a:cubicBezTo>
                    <a:pt x="5806027" y="27884"/>
                    <a:pt x="5820455" y="25280"/>
                    <a:pt x="5834506" y="21265"/>
                  </a:cubicBezTo>
                  <a:cubicBezTo>
                    <a:pt x="5845283" y="18186"/>
                    <a:pt x="5855463" y="13063"/>
                    <a:pt x="5866404" y="10632"/>
                  </a:cubicBezTo>
                  <a:cubicBezTo>
                    <a:pt x="5887449" y="5955"/>
                    <a:pt x="5908934" y="3544"/>
                    <a:pt x="5930199" y="0"/>
                  </a:cubicBezTo>
                  <a:lnTo>
                    <a:pt x="6334237" y="10632"/>
                  </a:lnTo>
                  <a:cubicBezTo>
                    <a:pt x="6369825" y="12115"/>
                    <a:pt x="6405067" y="18307"/>
                    <a:pt x="6440562" y="21265"/>
                  </a:cubicBezTo>
                  <a:cubicBezTo>
                    <a:pt x="6668607" y="40270"/>
                    <a:pt x="6510941" y="22089"/>
                    <a:pt x="6674478" y="42530"/>
                  </a:cubicBezTo>
                  <a:cubicBezTo>
                    <a:pt x="6688101" y="45936"/>
                    <a:pt x="6733655" y="56169"/>
                    <a:pt x="6748906" y="63795"/>
                  </a:cubicBezTo>
                  <a:cubicBezTo>
                    <a:pt x="6760336" y="69510"/>
                    <a:pt x="6769127" y="79870"/>
                    <a:pt x="6780804" y="85060"/>
                  </a:cubicBezTo>
                  <a:cubicBezTo>
                    <a:pt x="6801287" y="94164"/>
                    <a:pt x="6844599" y="106325"/>
                    <a:pt x="6844599" y="106325"/>
                  </a:cubicBezTo>
                  <a:lnTo>
                    <a:pt x="6940292" y="95693"/>
                  </a:lnTo>
                  <a:cubicBezTo>
                    <a:pt x="6965160" y="92585"/>
                    <a:pt x="6989830" y="87988"/>
                    <a:pt x="7014720" y="85060"/>
                  </a:cubicBezTo>
                  <a:cubicBezTo>
                    <a:pt x="7237867" y="58808"/>
                    <a:pt x="7021136" y="88701"/>
                    <a:pt x="7195474" y="63795"/>
                  </a:cubicBezTo>
                  <a:cubicBezTo>
                    <a:pt x="7274513" y="37450"/>
                    <a:pt x="7181269" y="65824"/>
                    <a:pt x="7344330" y="42530"/>
                  </a:cubicBezTo>
                  <a:cubicBezTo>
                    <a:pt x="7355425" y="40945"/>
                    <a:pt x="7365118" y="33379"/>
                    <a:pt x="7376227" y="31898"/>
                  </a:cubicBezTo>
                  <a:cubicBezTo>
                    <a:pt x="7444540" y="22790"/>
                    <a:pt x="7645278" y="13406"/>
                    <a:pt x="7695204" y="10632"/>
                  </a:cubicBezTo>
                  <a:cubicBezTo>
                    <a:pt x="7801530" y="14176"/>
                    <a:pt x="7908618" y="8069"/>
                    <a:pt x="8014181" y="21265"/>
                  </a:cubicBezTo>
                  <a:cubicBezTo>
                    <a:pt x="8026861" y="22850"/>
                    <a:pt x="8035446" y="40384"/>
                    <a:pt x="8035446" y="53163"/>
                  </a:cubicBezTo>
                  <a:cubicBezTo>
                    <a:pt x="8035446" y="77227"/>
                    <a:pt x="7981282" y="108703"/>
                    <a:pt x="7971651" y="116958"/>
                  </a:cubicBezTo>
                  <a:cubicBezTo>
                    <a:pt x="7960234" y="126744"/>
                    <a:pt x="7953442" y="142634"/>
                    <a:pt x="7939753" y="148856"/>
                  </a:cubicBezTo>
                  <a:cubicBezTo>
                    <a:pt x="7913146" y="160950"/>
                    <a:pt x="7883046" y="163033"/>
                    <a:pt x="7854692" y="170121"/>
                  </a:cubicBezTo>
                  <a:cubicBezTo>
                    <a:pt x="7836929" y="174562"/>
                    <a:pt x="7774179" y="190964"/>
                    <a:pt x="7758999" y="191386"/>
                  </a:cubicBezTo>
                  <a:cubicBezTo>
                    <a:pt x="7521604" y="197981"/>
                    <a:pt x="7284078" y="198475"/>
                    <a:pt x="7046618" y="202019"/>
                  </a:cubicBezTo>
                  <a:cubicBezTo>
                    <a:pt x="6895008" y="207433"/>
                    <a:pt x="6790013" y="203741"/>
                    <a:pt x="6653213" y="223284"/>
                  </a:cubicBezTo>
                  <a:cubicBezTo>
                    <a:pt x="6360198" y="265143"/>
                    <a:pt x="6988089" y="187640"/>
                    <a:pt x="6504357" y="244549"/>
                  </a:cubicBezTo>
                  <a:cubicBezTo>
                    <a:pt x="6475979" y="247888"/>
                    <a:pt x="6447866" y="254671"/>
                    <a:pt x="6419297" y="255181"/>
                  </a:cubicBezTo>
                  <a:lnTo>
                    <a:pt x="5313511" y="265814"/>
                  </a:lnTo>
                  <a:lnTo>
                    <a:pt x="4824413" y="276446"/>
                  </a:lnTo>
                  <a:cubicBezTo>
                    <a:pt x="4719310" y="280412"/>
                    <a:pt x="4781350" y="287952"/>
                    <a:pt x="4686190" y="308344"/>
                  </a:cubicBezTo>
                  <a:cubicBezTo>
                    <a:pt x="4658250" y="314331"/>
                    <a:pt x="4629315" y="314279"/>
                    <a:pt x="4601130" y="318977"/>
                  </a:cubicBezTo>
                  <a:cubicBezTo>
                    <a:pt x="4545392" y="328267"/>
                    <a:pt x="4561642" y="336900"/>
                    <a:pt x="4494804" y="340242"/>
                  </a:cubicBezTo>
                  <a:cubicBezTo>
                    <a:pt x="4374400" y="346262"/>
                    <a:pt x="4253799" y="347330"/>
                    <a:pt x="4133297" y="350874"/>
                  </a:cubicBezTo>
                  <a:cubicBezTo>
                    <a:pt x="3854016" y="406732"/>
                    <a:pt x="4144252" y="352015"/>
                    <a:pt x="3399651" y="372139"/>
                  </a:cubicBezTo>
                  <a:cubicBezTo>
                    <a:pt x="3364045" y="373101"/>
                    <a:pt x="3328767" y="379228"/>
                    <a:pt x="3293325" y="382772"/>
                  </a:cubicBezTo>
                  <a:cubicBezTo>
                    <a:pt x="3155102" y="379228"/>
                    <a:pt x="3016924" y="372139"/>
                    <a:pt x="2878655" y="372139"/>
                  </a:cubicBezTo>
                  <a:cubicBezTo>
                    <a:pt x="2126106" y="372139"/>
                    <a:pt x="2744037" y="396108"/>
                    <a:pt x="2240702" y="372139"/>
                  </a:cubicBezTo>
                  <a:cubicBezTo>
                    <a:pt x="1953071" y="343378"/>
                    <a:pt x="2308544" y="376210"/>
                    <a:pt x="1687809" y="350874"/>
                  </a:cubicBezTo>
                  <a:cubicBezTo>
                    <a:pt x="1662769" y="349852"/>
                    <a:pt x="1638362" y="342240"/>
                    <a:pt x="1613381" y="340242"/>
                  </a:cubicBezTo>
                  <a:cubicBezTo>
                    <a:pt x="1319915" y="316765"/>
                    <a:pt x="1526532" y="342012"/>
                    <a:pt x="1273139" y="318977"/>
                  </a:cubicBezTo>
                  <a:cubicBezTo>
                    <a:pt x="1051231" y="298804"/>
                    <a:pt x="1291304" y="318564"/>
                    <a:pt x="1134916" y="297712"/>
                  </a:cubicBezTo>
                  <a:cubicBezTo>
                    <a:pt x="1099610" y="293005"/>
                    <a:pt x="1063896" y="291787"/>
                    <a:pt x="1028590" y="287079"/>
                  </a:cubicBezTo>
                  <a:cubicBezTo>
                    <a:pt x="1010677" y="284690"/>
                    <a:pt x="993437" y="277947"/>
                    <a:pt x="975427" y="276446"/>
                  </a:cubicBezTo>
                  <a:cubicBezTo>
                    <a:pt x="908227" y="270846"/>
                    <a:pt x="840748" y="269358"/>
                    <a:pt x="773409" y="265814"/>
                  </a:cubicBezTo>
                  <a:cubicBezTo>
                    <a:pt x="528707" y="271375"/>
                    <a:pt x="318083" y="294479"/>
                    <a:pt x="82292" y="255181"/>
                  </a:cubicBezTo>
                  <a:cubicBezTo>
                    <a:pt x="69687" y="253080"/>
                    <a:pt x="61027" y="241004"/>
                    <a:pt x="50395" y="233916"/>
                  </a:cubicBezTo>
                  <a:cubicBezTo>
                    <a:pt x="0" y="158325"/>
                    <a:pt x="7864" y="195679"/>
                    <a:pt x="7864" y="127591"/>
                  </a:cubicBezTo>
                </a:path>
              </a:pathLst>
            </a:custGeom>
            <a:solidFill>
              <a:srgbClr val="381A02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6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64294" y="4330439"/>
            <a:ext cx="335078" cy="479142"/>
          </a:xfrm>
          <a:prstGeom prst="rect">
            <a:avLst/>
          </a:prstGeom>
          <a:noFill/>
        </p:spPr>
      </p:pic>
      <p:pic>
        <p:nvPicPr>
          <p:cNvPr id="57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89596" y="4351704"/>
            <a:ext cx="335078" cy="479142"/>
          </a:xfrm>
          <a:prstGeom prst="rect">
            <a:avLst/>
          </a:prstGeom>
          <a:noFill/>
        </p:spPr>
      </p:pic>
      <p:pic>
        <p:nvPicPr>
          <p:cNvPr id="58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28629" y="4351705"/>
            <a:ext cx="335078" cy="479142"/>
          </a:xfrm>
          <a:prstGeom prst="rect">
            <a:avLst/>
          </a:prstGeom>
          <a:noFill/>
        </p:spPr>
      </p:pic>
      <p:pic>
        <p:nvPicPr>
          <p:cNvPr id="59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1186" y="4362337"/>
            <a:ext cx="335078" cy="479142"/>
          </a:xfrm>
          <a:prstGeom prst="rect">
            <a:avLst/>
          </a:prstGeom>
          <a:noFill/>
        </p:spPr>
      </p:pic>
      <p:pic>
        <p:nvPicPr>
          <p:cNvPr id="60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136703" y="4372970"/>
            <a:ext cx="335078" cy="479142"/>
          </a:xfrm>
          <a:prstGeom prst="rect">
            <a:avLst/>
          </a:prstGeom>
          <a:noFill/>
        </p:spPr>
      </p:pic>
      <p:pic>
        <p:nvPicPr>
          <p:cNvPr id="61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2283" y="4244951"/>
            <a:ext cx="402298" cy="575263"/>
          </a:xfrm>
          <a:prstGeom prst="rect">
            <a:avLst/>
          </a:prstGeom>
          <a:noFill/>
        </p:spPr>
      </p:pic>
      <p:pic>
        <p:nvPicPr>
          <p:cNvPr id="62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74665" y="4165339"/>
            <a:ext cx="402298" cy="575263"/>
          </a:xfrm>
          <a:prstGeom prst="rect">
            <a:avLst/>
          </a:prstGeom>
          <a:noFill/>
        </p:spPr>
      </p:pic>
      <p:pic>
        <p:nvPicPr>
          <p:cNvPr id="63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78629" y="4178986"/>
            <a:ext cx="402298" cy="575263"/>
          </a:xfrm>
          <a:prstGeom prst="rect">
            <a:avLst/>
          </a:prstGeom>
          <a:noFill/>
        </p:spPr>
      </p:pic>
      <p:pic>
        <p:nvPicPr>
          <p:cNvPr id="64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23537" y="4206283"/>
            <a:ext cx="402298" cy="575263"/>
          </a:xfrm>
          <a:prstGeom prst="rect">
            <a:avLst/>
          </a:prstGeom>
          <a:noFill/>
        </p:spPr>
      </p:pic>
      <p:pic>
        <p:nvPicPr>
          <p:cNvPr id="65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00205" y="4233578"/>
            <a:ext cx="402298" cy="575263"/>
          </a:xfrm>
          <a:prstGeom prst="rect">
            <a:avLst/>
          </a:prstGeom>
          <a:noFill/>
        </p:spPr>
      </p:pic>
      <p:pic>
        <p:nvPicPr>
          <p:cNvPr id="66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81591" y="4247225"/>
            <a:ext cx="402298" cy="575263"/>
          </a:xfrm>
          <a:prstGeom prst="rect">
            <a:avLst/>
          </a:prstGeom>
          <a:noFill/>
        </p:spPr>
      </p:pic>
      <p:pic>
        <p:nvPicPr>
          <p:cNvPr id="67" name="Picture 11" descr="C:\WCS\Components\Image\Foliage\yosemiteVegetation\lightwaveRenders\1_FullResImages\CADE\youngincenseCedar.png"/>
          <p:cNvPicPr>
            <a:picLocks noChangeAspect="1" noChangeArrowheads="1"/>
          </p:cNvPicPr>
          <p:nvPr/>
        </p:nvPicPr>
        <p:blipFill>
          <a:blip r:embed="rId2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465733" y="4247226"/>
            <a:ext cx="402298" cy="575263"/>
          </a:xfrm>
          <a:prstGeom prst="rect">
            <a:avLst/>
          </a:prstGeom>
          <a:noFill/>
        </p:spPr>
      </p:pic>
      <p:sp>
        <p:nvSpPr>
          <p:cNvPr id="68" name="Title 67"/>
          <p:cNvSpPr>
            <a:spLocks noGrp="1"/>
          </p:cNvSpPr>
          <p:nvPr>
            <p:ph type="title"/>
          </p:nvPr>
        </p:nvSpPr>
        <p:spPr>
          <a:xfrm>
            <a:off x="134737" y="341547"/>
            <a:ext cx="8229600" cy="359568"/>
          </a:xfrm>
        </p:spPr>
        <p:txBody>
          <a:bodyPr/>
          <a:lstStyle/>
          <a:p>
            <a:r>
              <a:rPr lang="en-US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Plas.io</a:t>
            </a:r>
            <a:endParaRPr lang="en-US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571" y="2481636"/>
            <a:ext cx="3820390" cy="330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7" name="Rectangle 226"/>
          <p:cNvSpPr/>
          <p:nvPr/>
        </p:nvSpPr>
        <p:spPr>
          <a:xfrm>
            <a:off x="251340" y="2309753"/>
            <a:ext cx="3748369" cy="33250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86"/>
          <p:cNvGrpSpPr/>
          <p:nvPr/>
        </p:nvGrpSpPr>
        <p:grpSpPr>
          <a:xfrm>
            <a:off x="-425554" y="2584203"/>
            <a:ext cx="5092260" cy="3827318"/>
            <a:chOff x="-178130" y="1616361"/>
            <a:chExt cx="5092260" cy="3827318"/>
          </a:xfrm>
        </p:grpSpPr>
        <p:grpSp>
          <p:nvGrpSpPr>
            <p:cNvPr id="3" name="Group 28"/>
            <p:cNvGrpSpPr/>
            <p:nvPr/>
          </p:nvGrpSpPr>
          <p:grpSpPr>
            <a:xfrm>
              <a:off x="536909" y="1707268"/>
              <a:ext cx="3646565" cy="3353627"/>
              <a:chOff x="1776248" y="1397880"/>
              <a:chExt cx="5691354" cy="5234153"/>
            </a:xfrm>
          </p:grpSpPr>
          <p:cxnSp>
            <p:nvCxnSpPr>
              <p:cNvPr id="6" name="Straight Connector 5"/>
              <p:cNvCxnSpPr/>
              <p:nvPr/>
            </p:nvCxnSpPr>
            <p:spPr>
              <a:xfrm rot="5400000">
                <a:off x="2321037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/>
              <p:cNvCxnSpPr/>
              <p:nvPr/>
            </p:nvCxnSpPr>
            <p:spPr>
              <a:xfrm rot="5400000">
                <a:off x="2953410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rot="5400000">
                <a:off x="4850526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rot="5400000">
                <a:off x="4218156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5400000">
                <a:off x="3585783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rot="5400000">
                <a:off x="-840828" y="4014957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rot="5400000">
                <a:off x="-208455" y="4014957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5400000">
                <a:off x="1688664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rot="5400000">
                <a:off x="1056291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rot="5400000">
                <a:off x="423918" y="4014957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17"/>
            <p:cNvGrpSpPr/>
            <p:nvPr/>
          </p:nvGrpSpPr>
          <p:grpSpPr>
            <a:xfrm rot="16200000">
              <a:off x="539431" y="1721584"/>
              <a:ext cx="3646565" cy="3624669"/>
              <a:chOff x="1776248" y="1397880"/>
              <a:chExt cx="5691354" cy="5234153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5400000">
                <a:off x="2321037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2953410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5400000">
                <a:off x="4850526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5400000">
                <a:off x="4218156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 rot="5400000">
                <a:off x="3585783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 rot="5400000">
                <a:off x="-840828" y="4014957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rot="5400000">
                <a:off x="-208455" y="4014957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1688664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 rot="5400000">
                <a:off x="1056291" y="4014956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 rot="5400000">
                <a:off x="423918" y="4014957"/>
                <a:ext cx="523415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Rectangle 29"/>
            <p:cNvSpPr/>
            <p:nvPr/>
          </p:nvSpPr>
          <p:spPr>
            <a:xfrm>
              <a:off x="398857" y="4989121"/>
              <a:ext cx="4131426" cy="454558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233976" y="1650031"/>
              <a:ext cx="680154" cy="36364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-178130" y="1616361"/>
              <a:ext cx="680154" cy="363646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60"/>
          <p:cNvSpPr/>
          <p:nvPr/>
        </p:nvSpPr>
        <p:spPr>
          <a:xfrm>
            <a:off x="4686252" y="2630385"/>
            <a:ext cx="396815" cy="39162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100692" y="2630385"/>
            <a:ext cx="396815" cy="391620"/>
          </a:xfrm>
          <a:prstGeom prst="rect">
            <a:avLst/>
          </a:prstGeom>
          <a:solidFill>
            <a:srgbClr val="FCD3B2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518009" y="2630385"/>
            <a:ext cx="396815" cy="391620"/>
          </a:xfrm>
          <a:prstGeom prst="rect">
            <a:avLst/>
          </a:prstGeom>
          <a:solidFill>
            <a:srgbClr val="AD520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5923823" y="2630385"/>
            <a:ext cx="396815" cy="391620"/>
          </a:xfrm>
          <a:prstGeom prst="rect">
            <a:avLst/>
          </a:prstGeom>
          <a:solidFill>
            <a:srgbClr val="43200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6335389" y="2630385"/>
            <a:ext cx="396815" cy="39162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6746580" y="2630385"/>
            <a:ext cx="396815" cy="391620"/>
          </a:xfrm>
          <a:prstGeom prst="rect">
            <a:avLst/>
          </a:prstGeom>
          <a:solidFill>
            <a:srgbClr val="AD520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152022" y="2630385"/>
            <a:ext cx="396815" cy="391620"/>
          </a:xfrm>
          <a:prstGeom prst="rect">
            <a:avLst/>
          </a:prstGeom>
          <a:solidFill>
            <a:srgbClr val="432003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7566462" y="2630385"/>
            <a:ext cx="396815" cy="391620"/>
          </a:xfrm>
          <a:prstGeom prst="rect">
            <a:avLst/>
          </a:prstGeom>
          <a:solidFill>
            <a:srgbClr val="AD5207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65783" y="2630385"/>
            <a:ext cx="396815" cy="3916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96"/>
          <p:cNvGrpSpPr/>
          <p:nvPr/>
        </p:nvGrpSpPr>
        <p:grpSpPr>
          <a:xfrm>
            <a:off x="4686252" y="3030513"/>
            <a:ext cx="3676346" cy="2811738"/>
            <a:chOff x="4933676" y="2062671"/>
            <a:chExt cx="3676346" cy="2811738"/>
          </a:xfrm>
        </p:grpSpPr>
        <p:sp>
          <p:nvSpPr>
            <p:cNvPr id="117" name="Rectangle 116"/>
            <p:cNvSpPr/>
            <p:nvPr/>
          </p:nvSpPr>
          <p:spPr>
            <a:xfrm>
              <a:off x="4933676" y="2062671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348116" y="2062671"/>
              <a:ext cx="396815" cy="391620"/>
            </a:xfrm>
            <a:prstGeom prst="rect">
              <a:avLst/>
            </a:prstGeom>
            <a:solidFill>
              <a:srgbClr val="FCD3B2"/>
            </a:solidFill>
            <a:ln w="3175"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765433" y="2062671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6171247" y="2062671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6582813" y="2062671"/>
              <a:ext cx="396815" cy="39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6994004" y="2062671"/>
              <a:ext cx="396815" cy="39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7399446" y="2062671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813886" y="2062671"/>
              <a:ext cx="396815" cy="391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213207" y="2062671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4933676" y="2469117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5348116" y="2469117"/>
              <a:ext cx="396815" cy="39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5765433" y="2469117"/>
              <a:ext cx="396815" cy="391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6171247" y="2469117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6582813" y="2469117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6994004" y="2469117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7399446" y="2469117"/>
              <a:ext cx="396815" cy="39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7813886" y="2469117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8213207" y="2469117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4933676" y="2872598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5348116" y="2872598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5765433" y="2872598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6171247" y="2872598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6582813" y="2872598"/>
              <a:ext cx="396815" cy="391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6994004" y="2872598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399446" y="2872598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7813886" y="2872598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8213207" y="2872598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4933676" y="3281634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5348116" y="3281634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5765433" y="3281634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6171247" y="3281634"/>
              <a:ext cx="396815" cy="39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6582813" y="3281634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6994004" y="3281634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399446" y="3281634"/>
              <a:ext cx="396815" cy="391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813886" y="3281634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213207" y="3281634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4933676" y="3685114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5348116" y="3685114"/>
              <a:ext cx="396815" cy="39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5765433" y="3685114"/>
              <a:ext cx="396815" cy="391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6171247" y="3685114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6582813" y="3685114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6994004" y="3685114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7399446" y="3685114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7813886" y="3685114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8213207" y="3685114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4933676" y="4079309"/>
              <a:ext cx="396815" cy="391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5348116" y="4079309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5765433" y="4079309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171247" y="4079309"/>
              <a:ext cx="396815" cy="3916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582813" y="4079309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994004" y="4079309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399446" y="4079309"/>
              <a:ext cx="396815" cy="391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7813886" y="4079309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8213207" y="4079309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4933676" y="4482789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348116" y="4482789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5765433" y="4482789"/>
              <a:ext cx="396815" cy="391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171247" y="4482789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582813" y="4482789"/>
              <a:ext cx="396815" cy="391620"/>
            </a:xfrm>
            <a:prstGeom prst="rect">
              <a:avLst/>
            </a:prstGeom>
            <a:solidFill>
              <a:srgbClr val="FCD3B2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994004" y="4482789"/>
              <a:ext cx="396815" cy="391620"/>
            </a:xfrm>
            <a:prstGeom prst="rect">
              <a:avLst/>
            </a:prstGeom>
            <a:solidFill>
              <a:srgbClr val="43200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7399446" y="4482789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7813886" y="4482789"/>
              <a:ext cx="396815" cy="3916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213207" y="4482789"/>
              <a:ext cx="396815" cy="391620"/>
            </a:xfrm>
            <a:prstGeom prst="rect">
              <a:avLst/>
            </a:prstGeom>
            <a:solidFill>
              <a:srgbClr val="AD5207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2" name="Curved Down Arrow 211"/>
          <p:cNvSpPr/>
          <p:nvPr/>
        </p:nvSpPr>
        <p:spPr>
          <a:xfrm>
            <a:off x="465095" y="1953494"/>
            <a:ext cx="4631377" cy="676893"/>
          </a:xfrm>
          <a:prstGeom prst="curved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3" name="Curved Down Arrow 212"/>
          <p:cNvSpPr/>
          <p:nvPr/>
        </p:nvSpPr>
        <p:spPr>
          <a:xfrm>
            <a:off x="902503" y="1963390"/>
            <a:ext cx="4631377" cy="676893"/>
          </a:xfrm>
          <a:prstGeom prst="curved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4" name="Curved Down Arrow 213"/>
          <p:cNvSpPr/>
          <p:nvPr/>
        </p:nvSpPr>
        <p:spPr>
          <a:xfrm>
            <a:off x="1233028" y="1961415"/>
            <a:ext cx="4631377" cy="676893"/>
          </a:xfrm>
          <a:prstGeom prst="curved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5" name="Curved Down Arrow 214"/>
          <p:cNvSpPr/>
          <p:nvPr/>
        </p:nvSpPr>
        <p:spPr>
          <a:xfrm>
            <a:off x="1634810" y="1959436"/>
            <a:ext cx="4631377" cy="676893"/>
          </a:xfrm>
          <a:prstGeom prst="curvedDownArrow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6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8239" y="5337961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7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15023" y="5205353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8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88156" y="5395358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9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09434" y="5264730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74452" y="4469083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1247" y="2830288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2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7501" y="4492834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3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23137" y="4860969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39419" y="4100948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38826" y="3661561"/>
            <a:ext cx="344384" cy="463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6" name="Title 1"/>
          <p:cNvSpPr>
            <a:spLocks noGrp="1"/>
          </p:cNvSpPr>
          <p:nvPr>
            <p:ph type="title" idx="4294967295"/>
          </p:nvPr>
        </p:nvSpPr>
        <p:spPr>
          <a:xfrm>
            <a:off x="-1" y="228600"/>
            <a:ext cx="8923283" cy="914400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 panose="020B0502020202020204" pitchFamily="34" charset="0"/>
              </a:rPr>
              <a:t>We Derive </a:t>
            </a:r>
            <a:r>
              <a:rPr lang="en-US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 panose="020B0502020202020204" pitchFamily="34" charset="0"/>
              </a:rPr>
              <a:t>Rasters</a:t>
            </a:r>
            <a:r>
              <a:rPr lang="en-US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entury Gothic" panose="020B0502020202020204" pitchFamily="34" charset="0"/>
              </a:rPr>
              <a:t> From LiDAR Data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147136" y="1321035"/>
            <a:ext cx="430924" cy="997527"/>
          </a:xfrm>
          <a:prstGeom prst="rect">
            <a:avLst/>
          </a:prstGeom>
          <a:gradFill flip="none" rotWithShape="1">
            <a:gsLst>
              <a:gs pos="0">
                <a:srgbClr val="492303"/>
              </a:gs>
              <a:gs pos="68000">
                <a:schemeClr val="accent6">
                  <a:lumMod val="40000"/>
                  <a:lumOff val="60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7025897" y="1255251"/>
            <a:ext cx="104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Tall Trees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6932341" y="1964769"/>
            <a:ext cx="123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Short Trees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12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4" grpId="0" animBg="1"/>
      <p:bldP spid="67" grpId="0" animBg="1"/>
      <p:bldP spid="70" grpId="0" animBg="1"/>
      <p:bldP spid="85" grpId="0" animBg="1"/>
      <p:bldP spid="88" grpId="0" animBg="1"/>
      <p:bldP spid="91" grpId="0" animBg="1"/>
      <p:bldP spid="94" grpId="0" animBg="1"/>
      <p:bldP spid="109" grpId="0" animBg="1"/>
      <p:bldP spid="212" grpId="0" animBg="1"/>
      <p:bldP spid="213" grpId="0" animBg="1"/>
      <p:bldP spid="214" grpId="0" animBg="1"/>
      <p:bldP spid="215" grpId="0" animBg="1"/>
      <p:bldP spid="16" grpId="0" animBg="1"/>
      <p:bldP spid="17" grpId="0"/>
      <p:bldP spid="1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Plas.io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check out some LiDAR data before going any further.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59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3703" y="857250"/>
            <a:ext cx="6630297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28600" y="1638300"/>
            <a:ext cx="5791200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le 1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8229600" cy="914400"/>
          </a:xfrm>
        </p:spPr>
        <p:txBody>
          <a:bodyPr/>
          <a:lstStyle/>
          <a:p>
            <a:pPr>
              <a:defRPr/>
            </a:pP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http://neoninc.org/leah_test/ESA2014/DTM.html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44529" y="942891"/>
            <a:ext cx="28857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Digital Surface Model (DSM)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39498" y="6519446"/>
            <a:ext cx="34339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LiDAR Point Cloud w/DEM surface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8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8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41536E-6 L -0.17361 0.2405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00" y="12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4656" y="1685925"/>
            <a:ext cx="5753100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" y="5151375"/>
            <a:ext cx="2161308" cy="170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itle 1"/>
          <p:cNvSpPr>
            <a:spLocks noGrp="1"/>
          </p:cNvSpPr>
          <p:nvPr>
            <p:ph type="title" idx="4294967295"/>
          </p:nvPr>
        </p:nvSpPr>
        <p:spPr>
          <a:xfrm>
            <a:off x="0" y="-119063"/>
            <a:ext cx="8229600" cy="914401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DSM – DEM = Canopy Height Model (CHM)</a:t>
            </a:r>
            <a:endParaRPr lang="en-US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6994442" y="3994933"/>
            <a:ext cx="1604013" cy="1130321"/>
          </a:xfrm>
          <a:custGeom>
            <a:avLst/>
            <a:gdLst>
              <a:gd name="connsiteX0" fmla="*/ 0 w 1543792"/>
              <a:gd name="connsiteY0" fmla="*/ 712520 h 1151907"/>
              <a:gd name="connsiteX1" fmla="*/ 0 w 1543792"/>
              <a:gd name="connsiteY1" fmla="*/ 1151907 h 1151907"/>
              <a:gd name="connsiteX2" fmla="*/ 1543792 w 1543792"/>
              <a:gd name="connsiteY2" fmla="*/ 451262 h 1151907"/>
              <a:gd name="connsiteX3" fmla="*/ 1543792 w 1543792"/>
              <a:gd name="connsiteY3" fmla="*/ 0 h 1151907"/>
              <a:gd name="connsiteX4" fmla="*/ 0 w 1543792"/>
              <a:gd name="connsiteY4" fmla="*/ 712520 h 1151907"/>
              <a:gd name="connsiteX0" fmla="*/ 0 w 1603169"/>
              <a:gd name="connsiteY0" fmla="*/ 771896 h 1211283"/>
              <a:gd name="connsiteX1" fmla="*/ 0 w 1603169"/>
              <a:gd name="connsiteY1" fmla="*/ 1211283 h 1211283"/>
              <a:gd name="connsiteX2" fmla="*/ 1543792 w 1603169"/>
              <a:gd name="connsiteY2" fmla="*/ 510638 h 1211283"/>
              <a:gd name="connsiteX3" fmla="*/ 1603169 w 1603169"/>
              <a:gd name="connsiteY3" fmla="*/ 0 h 1211283"/>
              <a:gd name="connsiteX4" fmla="*/ 0 w 1603169"/>
              <a:gd name="connsiteY4" fmla="*/ 771896 h 1211283"/>
              <a:gd name="connsiteX0" fmla="*/ 0 w 1543792"/>
              <a:gd name="connsiteY0" fmla="*/ 571871 h 1011258"/>
              <a:gd name="connsiteX1" fmla="*/ 0 w 1543792"/>
              <a:gd name="connsiteY1" fmla="*/ 1011258 h 1011258"/>
              <a:gd name="connsiteX2" fmla="*/ 1543792 w 1543792"/>
              <a:gd name="connsiteY2" fmla="*/ 310613 h 1011258"/>
              <a:gd name="connsiteX3" fmla="*/ 1541256 w 1543792"/>
              <a:gd name="connsiteY3" fmla="*/ 0 h 1011258"/>
              <a:gd name="connsiteX4" fmla="*/ 0 w 1543792"/>
              <a:gd name="connsiteY4" fmla="*/ 571871 h 1011258"/>
              <a:gd name="connsiteX0" fmla="*/ 0 w 1556388"/>
              <a:gd name="connsiteY0" fmla="*/ 743321 h 1182708"/>
              <a:gd name="connsiteX1" fmla="*/ 0 w 1556388"/>
              <a:gd name="connsiteY1" fmla="*/ 1182708 h 1182708"/>
              <a:gd name="connsiteX2" fmla="*/ 1543792 w 1556388"/>
              <a:gd name="connsiteY2" fmla="*/ 482063 h 1182708"/>
              <a:gd name="connsiteX3" fmla="*/ 1555543 w 1556388"/>
              <a:gd name="connsiteY3" fmla="*/ 0 h 1182708"/>
              <a:gd name="connsiteX4" fmla="*/ 0 w 1556388"/>
              <a:gd name="connsiteY4" fmla="*/ 743321 h 1182708"/>
              <a:gd name="connsiteX0" fmla="*/ 0 w 1604013"/>
              <a:gd name="connsiteY0" fmla="*/ 705221 h 1182708"/>
              <a:gd name="connsiteX1" fmla="*/ 47625 w 1604013"/>
              <a:gd name="connsiteY1" fmla="*/ 1182708 h 1182708"/>
              <a:gd name="connsiteX2" fmla="*/ 1591417 w 1604013"/>
              <a:gd name="connsiteY2" fmla="*/ 482063 h 1182708"/>
              <a:gd name="connsiteX3" fmla="*/ 1603168 w 1604013"/>
              <a:gd name="connsiteY3" fmla="*/ 0 h 1182708"/>
              <a:gd name="connsiteX4" fmla="*/ 0 w 1604013"/>
              <a:gd name="connsiteY4" fmla="*/ 705221 h 1182708"/>
              <a:gd name="connsiteX0" fmla="*/ 0 w 1604013"/>
              <a:gd name="connsiteY0" fmla="*/ 705221 h 1130321"/>
              <a:gd name="connsiteX1" fmla="*/ 14287 w 1604013"/>
              <a:gd name="connsiteY1" fmla="*/ 1130321 h 1130321"/>
              <a:gd name="connsiteX2" fmla="*/ 1591417 w 1604013"/>
              <a:gd name="connsiteY2" fmla="*/ 482063 h 1130321"/>
              <a:gd name="connsiteX3" fmla="*/ 1603168 w 1604013"/>
              <a:gd name="connsiteY3" fmla="*/ 0 h 1130321"/>
              <a:gd name="connsiteX4" fmla="*/ 0 w 1604013"/>
              <a:gd name="connsiteY4" fmla="*/ 705221 h 1130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4013" h="1130321">
                <a:moveTo>
                  <a:pt x="0" y="705221"/>
                </a:moveTo>
                <a:lnTo>
                  <a:pt x="14287" y="1130321"/>
                </a:lnTo>
                <a:lnTo>
                  <a:pt x="1591417" y="482063"/>
                </a:lnTo>
                <a:cubicBezTo>
                  <a:pt x="1590572" y="378525"/>
                  <a:pt x="1604013" y="103538"/>
                  <a:pt x="1603168" y="0"/>
                </a:cubicBezTo>
                <a:lnTo>
                  <a:pt x="0" y="705221"/>
                </a:lnTo>
                <a:close/>
              </a:path>
            </a:pathLst>
          </a:custGeom>
          <a:solidFill>
            <a:schemeClr val="tx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3941679" y="4300103"/>
            <a:ext cx="3085151" cy="828699"/>
          </a:xfrm>
          <a:custGeom>
            <a:avLst/>
            <a:gdLst>
              <a:gd name="connsiteX0" fmla="*/ 0 w 1543792"/>
              <a:gd name="connsiteY0" fmla="*/ 712520 h 1151907"/>
              <a:gd name="connsiteX1" fmla="*/ 0 w 1543792"/>
              <a:gd name="connsiteY1" fmla="*/ 1151907 h 1151907"/>
              <a:gd name="connsiteX2" fmla="*/ 1543792 w 1543792"/>
              <a:gd name="connsiteY2" fmla="*/ 451262 h 1151907"/>
              <a:gd name="connsiteX3" fmla="*/ 1543792 w 1543792"/>
              <a:gd name="connsiteY3" fmla="*/ 0 h 1151907"/>
              <a:gd name="connsiteX4" fmla="*/ 0 w 1543792"/>
              <a:gd name="connsiteY4" fmla="*/ 712520 h 1151907"/>
              <a:gd name="connsiteX0" fmla="*/ 0 w 1603169"/>
              <a:gd name="connsiteY0" fmla="*/ 771896 h 1211283"/>
              <a:gd name="connsiteX1" fmla="*/ 0 w 1603169"/>
              <a:gd name="connsiteY1" fmla="*/ 1211283 h 1211283"/>
              <a:gd name="connsiteX2" fmla="*/ 1543792 w 1603169"/>
              <a:gd name="connsiteY2" fmla="*/ 510638 h 1211283"/>
              <a:gd name="connsiteX3" fmla="*/ 1603169 w 1603169"/>
              <a:gd name="connsiteY3" fmla="*/ 0 h 1211283"/>
              <a:gd name="connsiteX4" fmla="*/ 0 w 1603169"/>
              <a:gd name="connsiteY4" fmla="*/ 771896 h 1211283"/>
              <a:gd name="connsiteX0" fmla="*/ 0 w 1543792"/>
              <a:gd name="connsiteY0" fmla="*/ 571871 h 1011258"/>
              <a:gd name="connsiteX1" fmla="*/ 0 w 1543792"/>
              <a:gd name="connsiteY1" fmla="*/ 1011258 h 1011258"/>
              <a:gd name="connsiteX2" fmla="*/ 1543792 w 1543792"/>
              <a:gd name="connsiteY2" fmla="*/ 310613 h 1011258"/>
              <a:gd name="connsiteX3" fmla="*/ 1541256 w 1543792"/>
              <a:gd name="connsiteY3" fmla="*/ 0 h 1011258"/>
              <a:gd name="connsiteX4" fmla="*/ 0 w 1543792"/>
              <a:gd name="connsiteY4" fmla="*/ 571871 h 1011258"/>
              <a:gd name="connsiteX0" fmla="*/ 0 w 1556388"/>
              <a:gd name="connsiteY0" fmla="*/ 743321 h 1182708"/>
              <a:gd name="connsiteX1" fmla="*/ 0 w 1556388"/>
              <a:gd name="connsiteY1" fmla="*/ 1182708 h 1182708"/>
              <a:gd name="connsiteX2" fmla="*/ 1543792 w 1556388"/>
              <a:gd name="connsiteY2" fmla="*/ 482063 h 1182708"/>
              <a:gd name="connsiteX3" fmla="*/ 1555543 w 1556388"/>
              <a:gd name="connsiteY3" fmla="*/ 0 h 1182708"/>
              <a:gd name="connsiteX4" fmla="*/ 0 w 1556388"/>
              <a:gd name="connsiteY4" fmla="*/ 743321 h 1182708"/>
              <a:gd name="connsiteX0" fmla="*/ 0 w 1604013"/>
              <a:gd name="connsiteY0" fmla="*/ 705221 h 1182708"/>
              <a:gd name="connsiteX1" fmla="*/ 47625 w 1604013"/>
              <a:gd name="connsiteY1" fmla="*/ 1182708 h 1182708"/>
              <a:gd name="connsiteX2" fmla="*/ 1591417 w 1604013"/>
              <a:gd name="connsiteY2" fmla="*/ 482063 h 1182708"/>
              <a:gd name="connsiteX3" fmla="*/ 1603168 w 1604013"/>
              <a:gd name="connsiteY3" fmla="*/ 0 h 1182708"/>
              <a:gd name="connsiteX4" fmla="*/ 0 w 1604013"/>
              <a:gd name="connsiteY4" fmla="*/ 705221 h 1182708"/>
              <a:gd name="connsiteX0" fmla="*/ 0 w 1604013"/>
              <a:gd name="connsiteY0" fmla="*/ 705221 h 1130321"/>
              <a:gd name="connsiteX1" fmla="*/ 14287 w 1604013"/>
              <a:gd name="connsiteY1" fmla="*/ 1130321 h 1130321"/>
              <a:gd name="connsiteX2" fmla="*/ 1591417 w 1604013"/>
              <a:gd name="connsiteY2" fmla="*/ 482063 h 1130321"/>
              <a:gd name="connsiteX3" fmla="*/ 1603168 w 1604013"/>
              <a:gd name="connsiteY3" fmla="*/ 0 h 1130321"/>
              <a:gd name="connsiteX4" fmla="*/ 0 w 1604013"/>
              <a:gd name="connsiteY4" fmla="*/ 705221 h 1130321"/>
              <a:gd name="connsiteX0" fmla="*/ 0 w 3070863"/>
              <a:gd name="connsiteY0" fmla="*/ 0 h 1510950"/>
              <a:gd name="connsiteX1" fmla="*/ 1481137 w 3070863"/>
              <a:gd name="connsiteY1" fmla="*/ 1510950 h 1510950"/>
              <a:gd name="connsiteX2" fmla="*/ 3058267 w 3070863"/>
              <a:gd name="connsiteY2" fmla="*/ 862692 h 1510950"/>
              <a:gd name="connsiteX3" fmla="*/ 3070018 w 3070863"/>
              <a:gd name="connsiteY3" fmla="*/ 380629 h 1510950"/>
              <a:gd name="connsiteX4" fmla="*/ 0 w 3070863"/>
              <a:gd name="connsiteY4" fmla="*/ 0 h 1510950"/>
              <a:gd name="connsiteX0" fmla="*/ 14288 w 3085151"/>
              <a:gd name="connsiteY0" fmla="*/ 0 h 862692"/>
              <a:gd name="connsiteX1" fmla="*/ 0 w 3085151"/>
              <a:gd name="connsiteY1" fmla="*/ 291750 h 862692"/>
              <a:gd name="connsiteX2" fmla="*/ 3072555 w 3085151"/>
              <a:gd name="connsiteY2" fmla="*/ 862692 h 862692"/>
              <a:gd name="connsiteX3" fmla="*/ 3084306 w 3085151"/>
              <a:gd name="connsiteY3" fmla="*/ 380629 h 862692"/>
              <a:gd name="connsiteX4" fmla="*/ 14288 w 3085151"/>
              <a:gd name="connsiteY4" fmla="*/ 0 h 862692"/>
              <a:gd name="connsiteX0" fmla="*/ 14288 w 3085151"/>
              <a:gd name="connsiteY0" fmla="*/ 0 h 828699"/>
              <a:gd name="connsiteX1" fmla="*/ 0 w 3085151"/>
              <a:gd name="connsiteY1" fmla="*/ 291750 h 828699"/>
              <a:gd name="connsiteX2" fmla="*/ 3079353 w 3085151"/>
              <a:gd name="connsiteY2" fmla="*/ 828699 h 828699"/>
              <a:gd name="connsiteX3" fmla="*/ 3084306 w 3085151"/>
              <a:gd name="connsiteY3" fmla="*/ 380629 h 828699"/>
              <a:gd name="connsiteX4" fmla="*/ 14288 w 3085151"/>
              <a:gd name="connsiteY4" fmla="*/ 0 h 828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5151" h="828699">
                <a:moveTo>
                  <a:pt x="14288" y="0"/>
                </a:moveTo>
                <a:lnTo>
                  <a:pt x="0" y="291750"/>
                </a:lnTo>
                <a:lnTo>
                  <a:pt x="3079353" y="828699"/>
                </a:lnTo>
                <a:cubicBezTo>
                  <a:pt x="3078508" y="725161"/>
                  <a:pt x="3085151" y="484167"/>
                  <a:pt x="3084306" y="380629"/>
                </a:cubicBezTo>
                <a:lnTo>
                  <a:pt x="14288" y="0"/>
                </a:lnTo>
                <a:close/>
              </a:path>
            </a:pathLst>
          </a:custGeom>
          <a:solidFill>
            <a:schemeClr val="tx1">
              <a:lumMod val="50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0" y="729503"/>
            <a:ext cx="7499285" cy="2717560"/>
            <a:chOff x="0" y="729503"/>
            <a:chExt cx="7499285" cy="2717560"/>
          </a:xfrm>
        </p:grpSpPr>
        <p:grpSp>
          <p:nvGrpSpPr>
            <p:cNvPr id="12" name="Group 11"/>
            <p:cNvGrpSpPr/>
            <p:nvPr/>
          </p:nvGrpSpPr>
          <p:grpSpPr>
            <a:xfrm>
              <a:off x="0" y="729503"/>
              <a:ext cx="7499285" cy="2717560"/>
              <a:chOff x="0" y="729503"/>
              <a:chExt cx="7499285" cy="2717560"/>
            </a:xfrm>
          </p:grpSpPr>
          <p:grpSp>
            <p:nvGrpSpPr>
              <p:cNvPr id="2" name="Group 14"/>
              <p:cNvGrpSpPr/>
              <p:nvPr/>
            </p:nvGrpSpPr>
            <p:grpSpPr>
              <a:xfrm>
                <a:off x="0" y="729503"/>
                <a:ext cx="7499285" cy="2717560"/>
                <a:chOff x="212651" y="1073888"/>
                <a:chExt cx="7499285" cy="2717560"/>
              </a:xfrm>
            </p:grpSpPr>
            <p:pic>
              <p:nvPicPr>
                <p:cNvPr id="3077" name="Picture 5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212651" y="1073888"/>
                  <a:ext cx="3253563" cy="27175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1" name="Picture 10"/>
                <p:cNvPicPr>
                  <a:picLocks noChangeAspect="1" noChangeArrowheads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4847117" y="1104405"/>
                  <a:ext cx="2864819" cy="250529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14" name="TextBox 13"/>
                <p:cNvSpPr txBox="1"/>
                <p:nvPr/>
              </p:nvSpPr>
              <p:spPr>
                <a:xfrm>
                  <a:off x="3182587" y="1981202"/>
                  <a:ext cx="13537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 smtClean="0"/>
                    <a:t>Subtract</a:t>
                  </a:r>
                  <a:endParaRPr lang="en-US" dirty="0"/>
                </a:p>
              </p:txBody>
            </p:sp>
          </p:grpSp>
          <p:sp>
            <p:nvSpPr>
              <p:cNvPr id="16" name="Striped Right Arrow 15"/>
              <p:cNvSpPr/>
              <p:nvPr/>
            </p:nvSpPr>
            <p:spPr>
              <a:xfrm>
                <a:off x="3016332" y="1900051"/>
                <a:ext cx="1733798" cy="166256"/>
              </a:xfrm>
              <a:prstGeom prst="stripedRightArrow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 w="6350">
                <a:solidFill>
                  <a:schemeClr val="bg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959418" y="1346653"/>
              <a:ext cx="8431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65000"/>
                    </a:schemeClr>
                  </a:solidFill>
                </a:rPr>
                <a:t>DSM</a:t>
              </a:r>
              <a:endParaRPr lang="en-US" sz="1600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293923" y="1406028"/>
              <a:ext cx="7481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tx1">
                      <a:lumMod val="65000"/>
                    </a:schemeClr>
                  </a:solidFill>
                </a:rPr>
                <a:t>DEM</a:t>
              </a:r>
              <a:endParaRPr lang="en-US" sz="1600" dirty="0">
                <a:solidFill>
                  <a:schemeClr val="tx1">
                    <a:lumMod val="65000"/>
                  </a:schemeClr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6268193" y="1781192"/>
            <a:ext cx="28758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65000"/>
                  </a:schemeClr>
                </a:solidFill>
              </a:rPr>
              <a:t>Canopy Height Model (CHM)</a:t>
            </a:r>
            <a:endParaRPr lang="en-US" sz="16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8" name="Striped Right Arrow 17"/>
          <p:cNvSpPr/>
          <p:nvPr/>
        </p:nvSpPr>
        <p:spPr>
          <a:xfrm rot="16200000">
            <a:off x="96984" y="3984167"/>
            <a:ext cx="1733798" cy="162299"/>
          </a:xfrm>
          <a:prstGeom prst="stripedRightArrow">
            <a:avLst/>
          </a:prstGeom>
          <a:solidFill>
            <a:schemeClr val="bg1">
              <a:lumMod val="50000"/>
              <a:lumOff val="50000"/>
            </a:schemeClr>
          </a:solidFill>
          <a:ln w="6350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15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44126E-6 L -0.21233 -0.0053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00" y="-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37811"/>
            <a:ext cx="7315200" cy="5099304"/>
          </a:xfrm>
          <a:prstGeom prst="rect">
            <a:avLst/>
          </a:prstGeom>
        </p:spPr>
      </p:pic>
      <p:pic>
        <p:nvPicPr>
          <p:cNvPr id="3" name="Picture 2" descr="Globe_NEON_blue294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4297" y="63440"/>
            <a:ext cx="4727233" cy="214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68054"/>
            <a:ext cx="6400800" cy="1752600"/>
          </a:xfrm>
        </p:spPr>
        <p:txBody>
          <a:bodyPr/>
          <a:lstStyle/>
          <a:p>
            <a:r>
              <a:rPr lang="en-US" dirty="0" smtClean="0"/>
              <a:t>www.neoninc.org</a:t>
            </a:r>
            <a:endParaRPr lang="en-US" dirty="0"/>
          </a:p>
        </p:txBody>
      </p:sp>
      <p:pic>
        <p:nvPicPr>
          <p:cNvPr id="4099" name="Picture 3" descr="C:\Users\lwasser\Documents\1_UniversityMaterials\LidarModule\1_LiDARSeries\Powerpoints\DiscreteReturnLiDAR\ppt_library\images\NEONA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76800" y="0"/>
            <a:ext cx="4595813" cy="1389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685800" y="-1055946"/>
            <a:ext cx="7772400" cy="1470025"/>
          </a:xfrm>
        </p:spPr>
        <p:txBody>
          <a:bodyPr/>
          <a:lstStyle/>
          <a:p>
            <a:r>
              <a:rPr lang="en-US" dirty="0" smtClean="0"/>
              <a:t>Free ecological data!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35" y="968830"/>
            <a:ext cx="7984129" cy="5043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578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Science and </a:t>
            </a:r>
            <a:r>
              <a:rPr lang="en-US" dirty="0" err="1" smtClean="0"/>
              <a:t>Geolocation</a:t>
            </a:r>
            <a:r>
              <a:rPr lang="en-US" dirty="0" smtClean="0"/>
              <a:t> with </a:t>
            </a:r>
            <a:r>
              <a:rPr lang="en-US" dirty="0" err="1" smtClean="0"/>
              <a:t>LiDAR</a:t>
            </a:r>
            <a:endParaRPr lang="en-US" dirty="0"/>
          </a:p>
        </p:txBody>
      </p:sp>
      <p:pic>
        <p:nvPicPr>
          <p:cNvPr id="20" name="Picture 19" descr="grand_mesa_colorized7.JPG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61000"/>
                    </a14:imgEffect>
                  </a14:imgLayer>
                </a14:imgProps>
              </a:ext>
            </a:extLst>
          </a:blip>
          <a:srcRect t="10630" r="21759" b="12249"/>
          <a:stretch/>
        </p:blipFill>
        <p:spPr>
          <a:xfrm>
            <a:off x="112478" y="975759"/>
            <a:ext cx="4170355" cy="2546373"/>
          </a:xfrm>
          <a:prstGeom prst="rect">
            <a:avLst/>
          </a:prstGeom>
        </p:spPr>
      </p:pic>
      <p:pic>
        <p:nvPicPr>
          <p:cNvPr id="12" name="Picture 11" descr="mount_garfield_image7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112477" y="3619756"/>
            <a:ext cx="4679655" cy="271526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01" y="1142999"/>
            <a:ext cx="5188711" cy="50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14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37283"/>
          </a:xfrm>
        </p:spPr>
        <p:txBody>
          <a:bodyPr/>
          <a:lstStyle/>
          <a:p>
            <a:pPr algn="l"/>
            <a:r>
              <a:rPr lang="en-US" dirty="0" smtClean="0"/>
              <a:t>LiDAR Data Products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294584" y="4217075"/>
            <a:ext cx="4066122" cy="980210"/>
          </a:xfrm>
          <a:noFill/>
          <a:effectLst>
            <a:softEdge rad="127000"/>
          </a:effectLst>
        </p:spPr>
        <p:txBody>
          <a:bodyPr lIns="457200" tIns="365760" rIns="548640" bIns="365760">
            <a:noAutofit/>
          </a:bodyPr>
          <a:lstStyle/>
          <a:p>
            <a:pPr marL="0" lvl="1" indent="0" algn="l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Raster</a:t>
            </a:r>
            <a:endParaRPr lang="en-US" sz="20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22100" y="1189384"/>
            <a:ext cx="3378978" cy="3129262"/>
            <a:chOff x="2538482" y="3436583"/>
            <a:chExt cx="3768133" cy="3489657"/>
          </a:xfrm>
        </p:grpSpPr>
        <p:pic>
          <p:nvPicPr>
            <p:cNvPr id="38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538482" y="3436583"/>
              <a:ext cx="3768133" cy="3489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9" name="Group 55"/>
            <p:cNvGrpSpPr/>
            <p:nvPr/>
          </p:nvGrpSpPr>
          <p:grpSpPr>
            <a:xfrm>
              <a:off x="3527198" y="5984126"/>
              <a:ext cx="1942693" cy="569660"/>
              <a:chOff x="982638" y="5650173"/>
              <a:chExt cx="2088108" cy="614151"/>
            </a:xfrm>
          </p:grpSpPr>
          <p:sp>
            <p:nvSpPr>
              <p:cNvPr id="40" name="Oval 39"/>
              <p:cNvSpPr/>
              <p:nvPr/>
            </p:nvSpPr>
            <p:spPr>
              <a:xfrm>
                <a:off x="982638" y="5650173"/>
                <a:ext cx="2088108" cy="614151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cxnSp>
            <p:nvCxnSpPr>
              <p:cNvPr id="41" name="Straight Connector 40"/>
              <p:cNvCxnSpPr>
                <a:endCxn id="40" idx="6"/>
              </p:cNvCxnSpPr>
              <p:nvPr/>
            </p:nvCxnSpPr>
            <p:spPr>
              <a:xfrm>
                <a:off x="2005390" y="5936343"/>
                <a:ext cx="1065356" cy="20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5" name="TextBox 54"/>
          <p:cNvSpPr txBox="1"/>
          <p:nvPr/>
        </p:nvSpPr>
        <p:spPr>
          <a:xfrm>
            <a:off x="3268242" y="1985461"/>
            <a:ext cx="23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Vegetation Returns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61994" y="3720549"/>
            <a:ext cx="2080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Ground Returns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327645" y="842303"/>
            <a:ext cx="3363239" cy="3364944"/>
            <a:chOff x="309045" y="3380085"/>
            <a:chExt cx="3363239" cy="3364944"/>
          </a:xfrm>
        </p:grpSpPr>
        <p:grpSp>
          <p:nvGrpSpPr>
            <p:cNvPr id="42" name="Group 41"/>
            <p:cNvGrpSpPr/>
            <p:nvPr/>
          </p:nvGrpSpPr>
          <p:grpSpPr>
            <a:xfrm>
              <a:off x="1097424" y="4989651"/>
              <a:ext cx="2403917" cy="1755378"/>
              <a:chOff x="329495" y="4745250"/>
              <a:chExt cx="2189857" cy="1599068"/>
            </a:xfrm>
          </p:grpSpPr>
          <p:sp>
            <p:nvSpPr>
              <p:cNvPr id="43" name="Oval 42"/>
              <p:cNvSpPr/>
              <p:nvPr/>
            </p:nvSpPr>
            <p:spPr>
              <a:xfrm>
                <a:off x="329495" y="5730167"/>
                <a:ext cx="2088108" cy="614151"/>
              </a:xfrm>
              <a:prstGeom prst="ellipse">
                <a:avLst/>
              </a:prstGeom>
              <a:solidFill>
                <a:srgbClr val="FFCC66">
                  <a:alpha val="32157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u="sng"/>
              </a:p>
            </p:txBody>
          </p:sp>
          <p:pic>
            <p:nvPicPr>
              <p:cNvPr id="44" name="Picture 8" descr="C:\WCS\Components\Image\Foliage\yosemiteVegetation\lightwaveRenders\1_FullResImages\blackOak_QUKE\BlackOakOlder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688770" y="5602558"/>
                <a:ext cx="415636" cy="623454"/>
              </a:xfrm>
              <a:prstGeom prst="rect">
                <a:avLst/>
              </a:prstGeom>
              <a:noFill/>
            </p:spPr>
          </p:pic>
          <p:pic>
            <p:nvPicPr>
              <p:cNvPr id="46" name="Picture 10" descr="C:\WCS\Components\Image\Foliage\yosemiteVegetation\lightwaveRenders\1_FullResImages\CADE\incenseCedarMidAge.png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568769" y="4745250"/>
                <a:ext cx="950583" cy="1366463"/>
              </a:xfrm>
              <a:prstGeom prst="rect">
                <a:avLst/>
              </a:prstGeom>
              <a:noFill/>
            </p:spPr>
          </p:pic>
          <p:pic>
            <p:nvPicPr>
              <p:cNvPr id="47" name="Picture 15" descr="C:\WCS\Components\Image\Foliage\yosemiteVegetation\lightwaveRenders\1_FullResImages\PIPO\PIPOSapling1b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452620" y="5400344"/>
                <a:ext cx="518885" cy="849085"/>
              </a:xfrm>
              <a:prstGeom prst="rect">
                <a:avLst/>
              </a:prstGeom>
              <a:noFill/>
            </p:spPr>
          </p:pic>
          <p:cxnSp>
            <p:nvCxnSpPr>
              <p:cNvPr id="53" name="Straight Connector 52"/>
              <p:cNvCxnSpPr>
                <a:endCxn id="43" idx="6"/>
              </p:cNvCxnSpPr>
              <p:nvPr/>
            </p:nvCxnSpPr>
            <p:spPr>
              <a:xfrm>
                <a:off x="1352247" y="6016337"/>
                <a:ext cx="1065356" cy="2090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oup 1"/>
            <p:cNvGrpSpPr/>
            <p:nvPr/>
          </p:nvGrpSpPr>
          <p:grpSpPr>
            <a:xfrm>
              <a:off x="309045" y="3380085"/>
              <a:ext cx="3363239" cy="3224901"/>
              <a:chOff x="309045" y="3390595"/>
              <a:chExt cx="3363239" cy="3224901"/>
            </a:xfrm>
          </p:grpSpPr>
          <p:pic>
            <p:nvPicPr>
              <p:cNvPr id="61" name="Picture 8" descr="C:\WCS\Components\Image\Foliage\yosemiteVegetation\lightwaveRenders\1_FullResImages\blackOak_QUKE\BlackOakOlder.png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142554" y="3390595"/>
                <a:ext cx="1931651" cy="2897478"/>
              </a:xfrm>
              <a:prstGeom prst="rect">
                <a:avLst/>
              </a:prstGeom>
              <a:noFill/>
            </p:spPr>
          </p:pic>
          <p:pic>
            <p:nvPicPr>
              <p:cNvPr id="62" name="Picture 3" descr="C:\Users\leah\Desktop\treePicts\trees\walnutLeaves.jpg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91625" y="3621025"/>
                <a:ext cx="1980659" cy="2546563"/>
              </a:xfrm>
              <a:prstGeom prst="rect">
                <a:avLst/>
              </a:prstGeom>
              <a:noFill/>
            </p:spPr>
          </p:pic>
          <p:pic>
            <p:nvPicPr>
              <p:cNvPr id="63" name="Picture 3" descr="C:\Users\leah\Desktop\treePicts\trees\walnutLeaves.jpg"/>
              <p:cNvPicPr>
                <a:picLocks noChangeAspect="1" noChangeArrowheads="1"/>
              </p:cNvPicPr>
              <p:nvPr/>
            </p:nvPicPr>
            <p:blipFill>
              <a:blip r:embed="rId8" cstate="screen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000335" y="3928265"/>
                <a:ext cx="2090069" cy="2687231"/>
              </a:xfrm>
              <a:prstGeom prst="rect">
                <a:avLst/>
              </a:prstGeom>
              <a:noFill/>
            </p:spPr>
          </p:pic>
          <p:pic>
            <p:nvPicPr>
              <p:cNvPr id="64" name="Picture 3" descr="C:\Users\leah\Desktop\treePicts\trees\walnutLeaves.jpg"/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09045" y="3889860"/>
                <a:ext cx="1980659" cy="2546563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4" name="Group 23"/>
          <p:cNvGrpSpPr/>
          <p:nvPr/>
        </p:nvGrpSpPr>
        <p:grpSpPr>
          <a:xfrm>
            <a:off x="359173" y="4350317"/>
            <a:ext cx="2878406" cy="2669309"/>
            <a:chOff x="3765495" y="2224585"/>
            <a:chExt cx="4996368" cy="4633415"/>
          </a:xfrm>
        </p:grpSpPr>
        <p:grpSp>
          <p:nvGrpSpPr>
            <p:cNvPr id="25" name="Group 60"/>
            <p:cNvGrpSpPr/>
            <p:nvPr/>
          </p:nvGrpSpPr>
          <p:grpSpPr>
            <a:xfrm>
              <a:off x="3765495" y="2224585"/>
              <a:ext cx="4996368" cy="4633415"/>
              <a:chOff x="3765495" y="2224585"/>
              <a:chExt cx="4996368" cy="4633415"/>
            </a:xfrm>
          </p:grpSpPr>
          <p:grpSp>
            <p:nvGrpSpPr>
              <p:cNvPr id="27" name="Group 59"/>
              <p:cNvGrpSpPr/>
              <p:nvPr/>
            </p:nvGrpSpPr>
            <p:grpSpPr>
              <a:xfrm>
                <a:off x="3765495" y="2224585"/>
                <a:ext cx="4996368" cy="4633415"/>
                <a:chOff x="3765495" y="2224585"/>
                <a:chExt cx="4996368" cy="4633415"/>
              </a:xfrm>
            </p:grpSpPr>
            <p:pic>
              <p:nvPicPr>
                <p:cNvPr id="29" name="Picture 7"/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 l="5998" t="36293" r="12998" b="32883"/>
                <a:stretch>
                  <a:fillRect/>
                </a:stretch>
              </p:blipFill>
              <p:spPr bwMode="auto">
                <a:xfrm>
                  <a:off x="3949700" y="3563007"/>
                  <a:ext cx="4660290" cy="159420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30" name="Freeform 29"/>
                <p:cNvSpPr/>
                <p:nvPr/>
              </p:nvSpPr>
              <p:spPr>
                <a:xfrm>
                  <a:off x="6994442" y="3994933"/>
                  <a:ext cx="1604013" cy="1130321"/>
                </a:xfrm>
                <a:custGeom>
                  <a:avLst/>
                  <a:gdLst>
                    <a:gd name="connsiteX0" fmla="*/ 0 w 1543792"/>
                    <a:gd name="connsiteY0" fmla="*/ 712520 h 1151907"/>
                    <a:gd name="connsiteX1" fmla="*/ 0 w 1543792"/>
                    <a:gd name="connsiteY1" fmla="*/ 1151907 h 1151907"/>
                    <a:gd name="connsiteX2" fmla="*/ 1543792 w 1543792"/>
                    <a:gd name="connsiteY2" fmla="*/ 451262 h 1151907"/>
                    <a:gd name="connsiteX3" fmla="*/ 1543792 w 1543792"/>
                    <a:gd name="connsiteY3" fmla="*/ 0 h 1151907"/>
                    <a:gd name="connsiteX4" fmla="*/ 0 w 1543792"/>
                    <a:gd name="connsiteY4" fmla="*/ 712520 h 1151907"/>
                    <a:gd name="connsiteX0" fmla="*/ 0 w 1603169"/>
                    <a:gd name="connsiteY0" fmla="*/ 771896 h 1211283"/>
                    <a:gd name="connsiteX1" fmla="*/ 0 w 1603169"/>
                    <a:gd name="connsiteY1" fmla="*/ 1211283 h 1211283"/>
                    <a:gd name="connsiteX2" fmla="*/ 1543792 w 1603169"/>
                    <a:gd name="connsiteY2" fmla="*/ 510638 h 1211283"/>
                    <a:gd name="connsiteX3" fmla="*/ 1603169 w 1603169"/>
                    <a:gd name="connsiteY3" fmla="*/ 0 h 1211283"/>
                    <a:gd name="connsiteX4" fmla="*/ 0 w 1603169"/>
                    <a:gd name="connsiteY4" fmla="*/ 771896 h 1211283"/>
                    <a:gd name="connsiteX0" fmla="*/ 0 w 1543792"/>
                    <a:gd name="connsiteY0" fmla="*/ 571871 h 1011258"/>
                    <a:gd name="connsiteX1" fmla="*/ 0 w 1543792"/>
                    <a:gd name="connsiteY1" fmla="*/ 1011258 h 1011258"/>
                    <a:gd name="connsiteX2" fmla="*/ 1543792 w 1543792"/>
                    <a:gd name="connsiteY2" fmla="*/ 310613 h 1011258"/>
                    <a:gd name="connsiteX3" fmla="*/ 1541256 w 1543792"/>
                    <a:gd name="connsiteY3" fmla="*/ 0 h 1011258"/>
                    <a:gd name="connsiteX4" fmla="*/ 0 w 1543792"/>
                    <a:gd name="connsiteY4" fmla="*/ 571871 h 1011258"/>
                    <a:gd name="connsiteX0" fmla="*/ 0 w 1556388"/>
                    <a:gd name="connsiteY0" fmla="*/ 743321 h 1182708"/>
                    <a:gd name="connsiteX1" fmla="*/ 0 w 1556388"/>
                    <a:gd name="connsiteY1" fmla="*/ 1182708 h 1182708"/>
                    <a:gd name="connsiteX2" fmla="*/ 1543792 w 1556388"/>
                    <a:gd name="connsiteY2" fmla="*/ 482063 h 1182708"/>
                    <a:gd name="connsiteX3" fmla="*/ 1555543 w 1556388"/>
                    <a:gd name="connsiteY3" fmla="*/ 0 h 1182708"/>
                    <a:gd name="connsiteX4" fmla="*/ 0 w 1556388"/>
                    <a:gd name="connsiteY4" fmla="*/ 743321 h 1182708"/>
                    <a:gd name="connsiteX0" fmla="*/ 0 w 1604013"/>
                    <a:gd name="connsiteY0" fmla="*/ 705221 h 1182708"/>
                    <a:gd name="connsiteX1" fmla="*/ 47625 w 1604013"/>
                    <a:gd name="connsiteY1" fmla="*/ 1182708 h 1182708"/>
                    <a:gd name="connsiteX2" fmla="*/ 1591417 w 1604013"/>
                    <a:gd name="connsiteY2" fmla="*/ 482063 h 1182708"/>
                    <a:gd name="connsiteX3" fmla="*/ 1603168 w 1604013"/>
                    <a:gd name="connsiteY3" fmla="*/ 0 h 1182708"/>
                    <a:gd name="connsiteX4" fmla="*/ 0 w 1604013"/>
                    <a:gd name="connsiteY4" fmla="*/ 705221 h 1182708"/>
                    <a:gd name="connsiteX0" fmla="*/ 0 w 1604013"/>
                    <a:gd name="connsiteY0" fmla="*/ 705221 h 1130321"/>
                    <a:gd name="connsiteX1" fmla="*/ 14287 w 1604013"/>
                    <a:gd name="connsiteY1" fmla="*/ 1130321 h 1130321"/>
                    <a:gd name="connsiteX2" fmla="*/ 1591417 w 1604013"/>
                    <a:gd name="connsiteY2" fmla="*/ 482063 h 1130321"/>
                    <a:gd name="connsiteX3" fmla="*/ 1603168 w 1604013"/>
                    <a:gd name="connsiteY3" fmla="*/ 0 h 1130321"/>
                    <a:gd name="connsiteX4" fmla="*/ 0 w 1604013"/>
                    <a:gd name="connsiteY4" fmla="*/ 705221 h 113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4013" h="1130321">
                      <a:moveTo>
                        <a:pt x="0" y="705221"/>
                      </a:moveTo>
                      <a:lnTo>
                        <a:pt x="14287" y="1130321"/>
                      </a:lnTo>
                      <a:lnTo>
                        <a:pt x="1591417" y="482063"/>
                      </a:lnTo>
                      <a:cubicBezTo>
                        <a:pt x="1590572" y="378525"/>
                        <a:pt x="1604013" y="103538"/>
                        <a:pt x="1603168" y="0"/>
                      </a:cubicBezTo>
                      <a:lnTo>
                        <a:pt x="0" y="705221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  <a:alpha val="8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/>
                <p:cNvSpPr/>
                <p:nvPr/>
              </p:nvSpPr>
              <p:spPr>
                <a:xfrm>
                  <a:off x="3941679" y="4300103"/>
                  <a:ext cx="3085151" cy="828699"/>
                </a:xfrm>
                <a:custGeom>
                  <a:avLst/>
                  <a:gdLst>
                    <a:gd name="connsiteX0" fmla="*/ 0 w 1543792"/>
                    <a:gd name="connsiteY0" fmla="*/ 712520 h 1151907"/>
                    <a:gd name="connsiteX1" fmla="*/ 0 w 1543792"/>
                    <a:gd name="connsiteY1" fmla="*/ 1151907 h 1151907"/>
                    <a:gd name="connsiteX2" fmla="*/ 1543792 w 1543792"/>
                    <a:gd name="connsiteY2" fmla="*/ 451262 h 1151907"/>
                    <a:gd name="connsiteX3" fmla="*/ 1543792 w 1543792"/>
                    <a:gd name="connsiteY3" fmla="*/ 0 h 1151907"/>
                    <a:gd name="connsiteX4" fmla="*/ 0 w 1543792"/>
                    <a:gd name="connsiteY4" fmla="*/ 712520 h 1151907"/>
                    <a:gd name="connsiteX0" fmla="*/ 0 w 1603169"/>
                    <a:gd name="connsiteY0" fmla="*/ 771896 h 1211283"/>
                    <a:gd name="connsiteX1" fmla="*/ 0 w 1603169"/>
                    <a:gd name="connsiteY1" fmla="*/ 1211283 h 1211283"/>
                    <a:gd name="connsiteX2" fmla="*/ 1543792 w 1603169"/>
                    <a:gd name="connsiteY2" fmla="*/ 510638 h 1211283"/>
                    <a:gd name="connsiteX3" fmla="*/ 1603169 w 1603169"/>
                    <a:gd name="connsiteY3" fmla="*/ 0 h 1211283"/>
                    <a:gd name="connsiteX4" fmla="*/ 0 w 1603169"/>
                    <a:gd name="connsiteY4" fmla="*/ 771896 h 1211283"/>
                    <a:gd name="connsiteX0" fmla="*/ 0 w 1543792"/>
                    <a:gd name="connsiteY0" fmla="*/ 571871 h 1011258"/>
                    <a:gd name="connsiteX1" fmla="*/ 0 w 1543792"/>
                    <a:gd name="connsiteY1" fmla="*/ 1011258 h 1011258"/>
                    <a:gd name="connsiteX2" fmla="*/ 1543792 w 1543792"/>
                    <a:gd name="connsiteY2" fmla="*/ 310613 h 1011258"/>
                    <a:gd name="connsiteX3" fmla="*/ 1541256 w 1543792"/>
                    <a:gd name="connsiteY3" fmla="*/ 0 h 1011258"/>
                    <a:gd name="connsiteX4" fmla="*/ 0 w 1543792"/>
                    <a:gd name="connsiteY4" fmla="*/ 571871 h 1011258"/>
                    <a:gd name="connsiteX0" fmla="*/ 0 w 1556388"/>
                    <a:gd name="connsiteY0" fmla="*/ 743321 h 1182708"/>
                    <a:gd name="connsiteX1" fmla="*/ 0 w 1556388"/>
                    <a:gd name="connsiteY1" fmla="*/ 1182708 h 1182708"/>
                    <a:gd name="connsiteX2" fmla="*/ 1543792 w 1556388"/>
                    <a:gd name="connsiteY2" fmla="*/ 482063 h 1182708"/>
                    <a:gd name="connsiteX3" fmla="*/ 1555543 w 1556388"/>
                    <a:gd name="connsiteY3" fmla="*/ 0 h 1182708"/>
                    <a:gd name="connsiteX4" fmla="*/ 0 w 1556388"/>
                    <a:gd name="connsiteY4" fmla="*/ 743321 h 1182708"/>
                    <a:gd name="connsiteX0" fmla="*/ 0 w 1604013"/>
                    <a:gd name="connsiteY0" fmla="*/ 705221 h 1182708"/>
                    <a:gd name="connsiteX1" fmla="*/ 47625 w 1604013"/>
                    <a:gd name="connsiteY1" fmla="*/ 1182708 h 1182708"/>
                    <a:gd name="connsiteX2" fmla="*/ 1591417 w 1604013"/>
                    <a:gd name="connsiteY2" fmla="*/ 482063 h 1182708"/>
                    <a:gd name="connsiteX3" fmla="*/ 1603168 w 1604013"/>
                    <a:gd name="connsiteY3" fmla="*/ 0 h 1182708"/>
                    <a:gd name="connsiteX4" fmla="*/ 0 w 1604013"/>
                    <a:gd name="connsiteY4" fmla="*/ 705221 h 1182708"/>
                    <a:gd name="connsiteX0" fmla="*/ 0 w 1604013"/>
                    <a:gd name="connsiteY0" fmla="*/ 705221 h 1130321"/>
                    <a:gd name="connsiteX1" fmla="*/ 14287 w 1604013"/>
                    <a:gd name="connsiteY1" fmla="*/ 1130321 h 1130321"/>
                    <a:gd name="connsiteX2" fmla="*/ 1591417 w 1604013"/>
                    <a:gd name="connsiteY2" fmla="*/ 482063 h 1130321"/>
                    <a:gd name="connsiteX3" fmla="*/ 1603168 w 1604013"/>
                    <a:gd name="connsiteY3" fmla="*/ 0 h 1130321"/>
                    <a:gd name="connsiteX4" fmla="*/ 0 w 1604013"/>
                    <a:gd name="connsiteY4" fmla="*/ 705221 h 1130321"/>
                    <a:gd name="connsiteX0" fmla="*/ 0 w 3070863"/>
                    <a:gd name="connsiteY0" fmla="*/ 0 h 1510950"/>
                    <a:gd name="connsiteX1" fmla="*/ 1481137 w 3070863"/>
                    <a:gd name="connsiteY1" fmla="*/ 1510950 h 1510950"/>
                    <a:gd name="connsiteX2" fmla="*/ 3058267 w 3070863"/>
                    <a:gd name="connsiteY2" fmla="*/ 862692 h 1510950"/>
                    <a:gd name="connsiteX3" fmla="*/ 3070018 w 3070863"/>
                    <a:gd name="connsiteY3" fmla="*/ 380629 h 1510950"/>
                    <a:gd name="connsiteX4" fmla="*/ 0 w 3070863"/>
                    <a:gd name="connsiteY4" fmla="*/ 0 h 1510950"/>
                    <a:gd name="connsiteX0" fmla="*/ 14288 w 3085151"/>
                    <a:gd name="connsiteY0" fmla="*/ 0 h 862692"/>
                    <a:gd name="connsiteX1" fmla="*/ 0 w 3085151"/>
                    <a:gd name="connsiteY1" fmla="*/ 291750 h 862692"/>
                    <a:gd name="connsiteX2" fmla="*/ 3072555 w 3085151"/>
                    <a:gd name="connsiteY2" fmla="*/ 862692 h 862692"/>
                    <a:gd name="connsiteX3" fmla="*/ 3084306 w 3085151"/>
                    <a:gd name="connsiteY3" fmla="*/ 380629 h 862692"/>
                    <a:gd name="connsiteX4" fmla="*/ 14288 w 3085151"/>
                    <a:gd name="connsiteY4" fmla="*/ 0 h 862692"/>
                    <a:gd name="connsiteX0" fmla="*/ 14288 w 3085151"/>
                    <a:gd name="connsiteY0" fmla="*/ 0 h 828699"/>
                    <a:gd name="connsiteX1" fmla="*/ 0 w 3085151"/>
                    <a:gd name="connsiteY1" fmla="*/ 291750 h 828699"/>
                    <a:gd name="connsiteX2" fmla="*/ 3079353 w 3085151"/>
                    <a:gd name="connsiteY2" fmla="*/ 828699 h 828699"/>
                    <a:gd name="connsiteX3" fmla="*/ 3084306 w 3085151"/>
                    <a:gd name="connsiteY3" fmla="*/ 380629 h 828699"/>
                    <a:gd name="connsiteX4" fmla="*/ 14288 w 3085151"/>
                    <a:gd name="connsiteY4" fmla="*/ 0 h 828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5151" h="828699">
                      <a:moveTo>
                        <a:pt x="14288" y="0"/>
                      </a:moveTo>
                      <a:lnTo>
                        <a:pt x="0" y="291750"/>
                      </a:lnTo>
                      <a:lnTo>
                        <a:pt x="3079353" y="828699"/>
                      </a:lnTo>
                      <a:cubicBezTo>
                        <a:pt x="3078508" y="725161"/>
                        <a:pt x="3085151" y="484167"/>
                        <a:pt x="3084306" y="380629"/>
                      </a:cubicBez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  <a:alpha val="88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2" name="Straight Connector 31"/>
                <p:cNvCxnSpPr/>
                <p:nvPr/>
              </p:nvCxnSpPr>
              <p:spPr>
                <a:xfrm flipV="1">
                  <a:off x="3765495" y="5080415"/>
                  <a:ext cx="2265895" cy="10369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/>
                <p:cNvCxnSpPr/>
                <p:nvPr/>
              </p:nvCxnSpPr>
              <p:spPr>
                <a:xfrm>
                  <a:off x="3919115" y="2545685"/>
                  <a:ext cx="3226020" cy="26883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/>
                <p:cNvCxnSpPr/>
                <p:nvPr/>
              </p:nvCxnSpPr>
              <p:spPr>
                <a:xfrm flipH="1">
                  <a:off x="7183541" y="2472538"/>
                  <a:ext cx="1572753" cy="3419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8494584" y="2468875"/>
                  <a:ext cx="184731" cy="326624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 flipV="1">
                  <a:off x="6905297" y="5612524"/>
                  <a:ext cx="1639613" cy="1245476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/>
                <p:cNvCxnSpPr/>
                <p:nvPr/>
              </p:nvCxnSpPr>
              <p:spPr>
                <a:xfrm>
                  <a:off x="5593169" y="5087288"/>
                  <a:ext cx="3046334" cy="572533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957520" y="6002135"/>
                  <a:ext cx="3090980" cy="779665"/>
                </a:xfrm>
                <a:prstGeom prst="line">
                  <a:avLst/>
                </a:prstGeom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 flipH="1" flipV="1">
                  <a:off x="5158854" y="2224585"/>
                  <a:ext cx="3603009" cy="272955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 flipH="1" flipV="1">
                  <a:off x="3957523" y="2428646"/>
                  <a:ext cx="328" cy="3590018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/>
                <p:cNvCxnSpPr/>
                <p:nvPr/>
              </p:nvCxnSpPr>
              <p:spPr>
                <a:xfrm flipV="1">
                  <a:off x="3840480" y="2275027"/>
                  <a:ext cx="2084832" cy="24871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/>
              <p:cNvCxnSpPr/>
              <p:nvPr/>
            </p:nvCxnSpPr>
            <p:spPr>
              <a:xfrm flipV="1">
                <a:off x="5895833" y="2238233"/>
                <a:ext cx="0" cy="294791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Straight Connector 25"/>
            <p:cNvCxnSpPr/>
            <p:nvPr/>
          </p:nvCxnSpPr>
          <p:spPr>
            <a:xfrm flipV="1">
              <a:off x="6989495" y="2814520"/>
              <a:ext cx="76810" cy="40434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Content Placeholder 2"/>
          <p:cNvSpPr txBox="1">
            <a:spLocks/>
          </p:cNvSpPr>
          <p:nvPr/>
        </p:nvSpPr>
        <p:spPr>
          <a:xfrm>
            <a:off x="1033357" y="887021"/>
            <a:ext cx="4661065" cy="980210"/>
          </a:xfrm>
          <a:prstGeom prst="rect">
            <a:avLst/>
          </a:prstGeom>
          <a:noFill/>
          <a:effectLst>
            <a:softEdge rad="127000"/>
          </a:effectLst>
        </p:spPr>
        <p:txBody>
          <a:bodyPr vert="horz" lIns="457200" tIns="365760" rIns="548640" bIns="3657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0000"/>
              </a:lnSpc>
              <a:spcBef>
                <a:spcPts val="0"/>
              </a:spcBef>
              <a:buNone/>
              <a:defRPr/>
            </a:pPr>
            <a:r>
              <a: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Vector – Point Clouds</a:t>
            </a:r>
          </a:p>
        </p:txBody>
      </p:sp>
    </p:spTree>
    <p:extLst>
      <p:ext uri="{BB962C8B-B14F-4D97-AF65-F5344CB8AC3E}">
        <p14:creationId xmlns:p14="http://schemas.microsoft.com/office/powerpoint/2010/main" val="194684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cap="none" dirty="0"/>
              <a:t>http://lwasser.github.io/NEON_HigherEd/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some overview videos about </a:t>
            </a:r>
            <a:r>
              <a:rPr lang="en-US" dirty="0" smtClean="0"/>
              <a:t>LiDAR data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7" name="Picture 5" descr="C:\Users\lwasser\Documents\1_UniversityMaterials\LidarModule\1_LiDARSeries\Powerpoints\DiscreteReturnLiDAR\ppt_library\images\LidarWaveform_DiscreteReturn-0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4" t="33475"/>
          <a:stretch/>
        </p:blipFill>
        <p:spPr bwMode="auto">
          <a:xfrm>
            <a:off x="4648200" y="2136371"/>
            <a:ext cx="3886200" cy="38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5765504" y="1956685"/>
            <a:ext cx="832884" cy="3286919"/>
          </a:xfrm>
          <a:prstGeom prst="straightConnector1">
            <a:avLst/>
          </a:prstGeom>
          <a:ln w="190500">
            <a:solidFill>
              <a:schemeClr val="accent1">
                <a:lumMod val="20000"/>
                <a:lumOff val="80000"/>
                <a:alpha val="41000"/>
              </a:schemeClr>
            </a:solidFill>
            <a:round/>
            <a:headEnd type="none"/>
            <a:tailEnd type="triangle" w="med" len="sm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1003043" y="2056507"/>
            <a:ext cx="2222882" cy="3297070"/>
          </a:xfrm>
          <a:custGeom>
            <a:avLst/>
            <a:gdLst>
              <a:gd name="connsiteX0" fmla="*/ 0 w 2510778"/>
              <a:gd name="connsiteY0" fmla="*/ 0 h 3742661"/>
              <a:gd name="connsiteX1" fmla="*/ 212651 w 2510778"/>
              <a:gd name="connsiteY1" fmla="*/ 64858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57101 w 2510778"/>
              <a:gd name="connsiteY1" fmla="*/ 64223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57101 w 2510778"/>
              <a:gd name="connsiteY1" fmla="*/ 64223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56758 w 2510778"/>
              <a:gd name="connsiteY4" fmla="*/ 180738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56758 w 2510778"/>
              <a:gd name="connsiteY4" fmla="*/ 180738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56758 w 2510778"/>
              <a:gd name="connsiteY4" fmla="*/ 180738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56758 w 2510778"/>
              <a:gd name="connsiteY4" fmla="*/ 180738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1251"/>
              <a:gd name="connsiteY0" fmla="*/ 0 h 3742661"/>
              <a:gd name="connsiteX1" fmla="*/ 206301 w 2511251"/>
              <a:gd name="connsiteY1" fmla="*/ 566036 h 3742661"/>
              <a:gd name="connsiteX2" fmla="*/ 944230 w 2511251"/>
              <a:gd name="connsiteY2" fmla="*/ 967711 h 3742661"/>
              <a:gd name="connsiteX3" fmla="*/ 514645 w 2511251"/>
              <a:gd name="connsiteY3" fmla="*/ 1331433 h 3742661"/>
              <a:gd name="connsiteX4" fmla="*/ 1056758 w 2511251"/>
              <a:gd name="connsiteY4" fmla="*/ 1807387 h 3742661"/>
              <a:gd name="connsiteX5" fmla="*/ 148856 w 2511251"/>
              <a:gd name="connsiteY5" fmla="*/ 2275368 h 3742661"/>
              <a:gd name="connsiteX6" fmla="*/ 765544 w 2511251"/>
              <a:gd name="connsiteY6" fmla="*/ 2690037 h 3742661"/>
              <a:gd name="connsiteX7" fmla="*/ 444205 w 2511251"/>
              <a:gd name="connsiteY7" fmla="*/ 3117259 h 3742661"/>
              <a:gd name="connsiteX8" fmla="*/ 2509284 w 2511251"/>
              <a:gd name="connsiteY8" fmla="*/ 3455582 h 3742661"/>
              <a:gd name="connsiteX9" fmla="*/ 21265 w 2511251"/>
              <a:gd name="connsiteY9" fmla="*/ 3742661 h 3742661"/>
              <a:gd name="connsiteX0" fmla="*/ 0 w 2511056"/>
              <a:gd name="connsiteY0" fmla="*/ 0 h 3742661"/>
              <a:gd name="connsiteX1" fmla="*/ 206301 w 2511056"/>
              <a:gd name="connsiteY1" fmla="*/ 566036 h 3742661"/>
              <a:gd name="connsiteX2" fmla="*/ 944230 w 2511056"/>
              <a:gd name="connsiteY2" fmla="*/ 967711 h 3742661"/>
              <a:gd name="connsiteX3" fmla="*/ 514645 w 2511056"/>
              <a:gd name="connsiteY3" fmla="*/ 1331433 h 3742661"/>
              <a:gd name="connsiteX4" fmla="*/ 1056758 w 2511056"/>
              <a:gd name="connsiteY4" fmla="*/ 1807387 h 3742661"/>
              <a:gd name="connsiteX5" fmla="*/ 148856 w 2511056"/>
              <a:gd name="connsiteY5" fmla="*/ 2275368 h 3742661"/>
              <a:gd name="connsiteX6" fmla="*/ 765544 w 2511056"/>
              <a:gd name="connsiteY6" fmla="*/ 2690037 h 3742661"/>
              <a:gd name="connsiteX7" fmla="*/ 444205 w 2511056"/>
              <a:gd name="connsiteY7" fmla="*/ 3117259 h 3742661"/>
              <a:gd name="connsiteX8" fmla="*/ 2509284 w 2511056"/>
              <a:gd name="connsiteY8" fmla="*/ 3455582 h 3742661"/>
              <a:gd name="connsiteX9" fmla="*/ 21265 w 2511056"/>
              <a:gd name="connsiteY9" fmla="*/ 3742661 h 3742661"/>
              <a:gd name="connsiteX0" fmla="*/ 0 w 2510890"/>
              <a:gd name="connsiteY0" fmla="*/ 0 h 3742661"/>
              <a:gd name="connsiteX1" fmla="*/ 206301 w 2510890"/>
              <a:gd name="connsiteY1" fmla="*/ 566036 h 3742661"/>
              <a:gd name="connsiteX2" fmla="*/ 944230 w 2510890"/>
              <a:gd name="connsiteY2" fmla="*/ 967711 h 3742661"/>
              <a:gd name="connsiteX3" fmla="*/ 514645 w 2510890"/>
              <a:gd name="connsiteY3" fmla="*/ 1331433 h 3742661"/>
              <a:gd name="connsiteX4" fmla="*/ 1056758 w 2510890"/>
              <a:gd name="connsiteY4" fmla="*/ 1807387 h 3742661"/>
              <a:gd name="connsiteX5" fmla="*/ 148856 w 2510890"/>
              <a:gd name="connsiteY5" fmla="*/ 2275368 h 3742661"/>
              <a:gd name="connsiteX6" fmla="*/ 765544 w 2510890"/>
              <a:gd name="connsiteY6" fmla="*/ 2690037 h 3742661"/>
              <a:gd name="connsiteX7" fmla="*/ 425155 w 2510890"/>
              <a:gd name="connsiteY7" fmla="*/ 3085509 h 3742661"/>
              <a:gd name="connsiteX8" fmla="*/ 2509284 w 2510890"/>
              <a:gd name="connsiteY8" fmla="*/ 3455582 h 3742661"/>
              <a:gd name="connsiteX9" fmla="*/ 21265 w 2510890"/>
              <a:gd name="connsiteY9" fmla="*/ 3742661 h 3742661"/>
              <a:gd name="connsiteX0" fmla="*/ 0 w 2510839"/>
              <a:gd name="connsiteY0" fmla="*/ 0 h 3742661"/>
              <a:gd name="connsiteX1" fmla="*/ 206301 w 2510839"/>
              <a:gd name="connsiteY1" fmla="*/ 566036 h 3742661"/>
              <a:gd name="connsiteX2" fmla="*/ 944230 w 2510839"/>
              <a:gd name="connsiteY2" fmla="*/ 967711 h 3742661"/>
              <a:gd name="connsiteX3" fmla="*/ 514645 w 2510839"/>
              <a:gd name="connsiteY3" fmla="*/ 1331433 h 3742661"/>
              <a:gd name="connsiteX4" fmla="*/ 1056758 w 2510839"/>
              <a:gd name="connsiteY4" fmla="*/ 1807387 h 3742661"/>
              <a:gd name="connsiteX5" fmla="*/ 148856 w 2510839"/>
              <a:gd name="connsiteY5" fmla="*/ 2275368 h 3742661"/>
              <a:gd name="connsiteX6" fmla="*/ 765544 w 2510839"/>
              <a:gd name="connsiteY6" fmla="*/ 2690037 h 3742661"/>
              <a:gd name="connsiteX7" fmla="*/ 425155 w 2510839"/>
              <a:gd name="connsiteY7" fmla="*/ 3085509 h 3742661"/>
              <a:gd name="connsiteX8" fmla="*/ 2509284 w 2510839"/>
              <a:gd name="connsiteY8" fmla="*/ 3455582 h 3742661"/>
              <a:gd name="connsiteX9" fmla="*/ 21265 w 2510839"/>
              <a:gd name="connsiteY9" fmla="*/ 3742661 h 3742661"/>
              <a:gd name="connsiteX0" fmla="*/ 0 w 2510804"/>
              <a:gd name="connsiteY0" fmla="*/ 0 h 3742661"/>
              <a:gd name="connsiteX1" fmla="*/ 206301 w 2510804"/>
              <a:gd name="connsiteY1" fmla="*/ 566036 h 3742661"/>
              <a:gd name="connsiteX2" fmla="*/ 944230 w 2510804"/>
              <a:gd name="connsiteY2" fmla="*/ 967711 h 3742661"/>
              <a:gd name="connsiteX3" fmla="*/ 514645 w 2510804"/>
              <a:gd name="connsiteY3" fmla="*/ 1331433 h 3742661"/>
              <a:gd name="connsiteX4" fmla="*/ 1056758 w 2510804"/>
              <a:gd name="connsiteY4" fmla="*/ 1807387 h 3742661"/>
              <a:gd name="connsiteX5" fmla="*/ 148856 w 2510804"/>
              <a:gd name="connsiteY5" fmla="*/ 2275368 h 3742661"/>
              <a:gd name="connsiteX6" fmla="*/ 765544 w 2510804"/>
              <a:gd name="connsiteY6" fmla="*/ 2690037 h 3742661"/>
              <a:gd name="connsiteX7" fmla="*/ 425155 w 2510804"/>
              <a:gd name="connsiteY7" fmla="*/ 3085509 h 3742661"/>
              <a:gd name="connsiteX8" fmla="*/ 2509284 w 2510804"/>
              <a:gd name="connsiteY8" fmla="*/ 3455582 h 3742661"/>
              <a:gd name="connsiteX9" fmla="*/ 21265 w 2510804"/>
              <a:gd name="connsiteY9" fmla="*/ 3742661 h 3742661"/>
              <a:gd name="connsiteX0" fmla="*/ 0 w 2510808"/>
              <a:gd name="connsiteY0" fmla="*/ 0 h 3742661"/>
              <a:gd name="connsiteX1" fmla="*/ 206301 w 2510808"/>
              <a:gd name="connsiteY1" fmla="*/ 566036 h 3742661"/>
              <a:gd name="connsiteX2" fmla="*/ 944230 w 2510808"/>
              <a:gd name="connsiteY2" fmla="*/ 967711 h 3742661"/>
              <a:gd name="connsiteX3" fmla="*/ 514645 w 2510808"/>
              <a:gd name="connsiteY3" fmla="*/ 1331433 h 3742661"/>
              <a:gd name="connsiteX4" fmla="*/ 1056758 w 2510808"/>
              <a:gd name="connsiteY4" fmla="*/ 1807387 h 3742661"/>
              <a:gd name="connsiteX5" fmla="*/ 148856 w 2510808"/>
              <a:gd name="connsiteY5" fmla="*/ 2275368 h 3742661"/>
              <a:gd name="connsiteX6" fmla="*/ 765544 w 2510808"/>
              <a:gd name="connsiteY6" fmla="*/ 2690037 h 3742661"/>
              <a:gd name="connsiteX7" fmla="*/ 425155 w 2510808"/>
              <a:gd name="connsiteY7" fmla="*/ 3085509 h 3742661"/>
              <a:gd name="connsiteX8" fmla="*/ 2509284 w 2510808"/>
              <a:gd name="connsiteY8" fmla="*/ 3455582 h 3742661"/>
              <a:gd name="connsiteX9" fmla="*/ 21265 w 2510808"/>
              <a:gd name="connsiteY9" fmla="*/ 3742661 h 3742661"/>
              <a:gd name="connsiteX0" fmla="*/ 0 w 2509549"/>
              <a:gd name="connsiteY0" fmla="*/ 0 h 3742661"/>
              <a:gd name="connsiteX1" fmla="*/ 206301 w 2509549"/>
              <a:gd name="connsiteY1" fmla="*/ 566036 h 3742661"/>
              <a:gd name="connsiteX2" fmla="*/ 944230 w 2509549"/>
              <a:gd name="connsiteY2" fmla="*/ 967711 h 3742661"/>
              <a:gd name="connsiteX3" fmla="*/ 514645 w 2509549"/>
              <a:gd name="connsiteY3" fmla="*/ 1331433 h 3742661"/>
              <a:gd name="connsiteX4" fmla="*/ 1056758 w 2509549"/>
              <a:gd name="connsiteY4" fmla="*/ 1807387 h 3742661"/>
              <a:gd name="connsiteX5" fmla="*/ 148856 w 2509549"/>
              <a:gd name="connsiteY5" fmla="*/ 2275368 h 3742661"/>
              <a:gd name="connsiteX6" fmla="*/ 765544 w 2509549"/>
              <a:gd name="connsiteY6" fmla="*/ 2690037 h 3742661"/>
              <a:gd name="connsiteX7" fmla="*/ 425155 w 2509549"/>
              <a:gd name="connsiteY7" fmla="*/ 3085509 h 3742661"/>
              <a:gd name="connsiteX8" fmla="*/ 2509284 w 2509549"/>
              <a:gd name="connsiteY8" fmla="*/ 3455582 h 3742661"/>
              <a:gd name="connsiteX9" fmla="*/ 21265 w 2509549"/>
              <a:gd name="connsiteY9" fmla="*/ 3742661 h 3742661"/>
              <a:gd name="connsiteX0" fmla="*/ 0 w 2510456"/>
              <a:gd name="connsiteY0" fmla="*/ 0 h 3723611"/>
              <a:gd name="connsiteX1" fmla="*/ 206301 w 2510456"/>
              <a:gd name="connsiteY1" fmla="*/ 566036 h 3723611"/>
              <a:gd name="connsiteX2" fmla="*/ 944230 w 2510456"/>
              <a:gd name="connsiteY2" fmla="*/ 967711 h 3723611"/>
              <a:gd name="connsiteX3" fmla="*/ 514645 w 2510456"/>
              <a:gd name="connsiteY3" fmla="*/ 1331433 h 3723611"/>
              <a:gd name="connsiteX4" fmla="*/ 1056758 w 2510456"/>
              <a:gd name="connsiteY4" fmla="*/ 1807387 h 3723611"/>
              <a:gd name="connsiteX5" fmla="*/ 148856 w 2510456"/>
              <a:gd name="connsiteY5" fmla="*/ 2275368 h 3723611"/>
              <a:gd name="connsiteX6" fmla="*/ 765544 w 2510456"/>
              <a:gd name="connsiteY6" fmla="*/ 2690037 h 3723611"/>
              <a:gd name="connsiteX7" fmla="*/ 425155 w 2510456"/>
              <a:gd name="connsiteY7" fmla="*/ 3085509 h 3723611"/>
              <a:gd name="connsiteX8" fmla="*/ 2509284 w 2510456"/>
              <a:gd name="connsiteY8" fmla="*/ 3455582 h 3723611"/>
              <a:gd name="connsiteX9" fmla="*/ 72065 w 2510456"/>
              <a:gd name="connsiteY9" fmla="*/ 3723611 h 372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10456" h="3723611">
                <a:moveTo>
                  <a:pt x="0" y="0"/>
                </a:moveTo>
                <a:cubicBezTo>
                  <a:pt x="26581" y="241004"/>
                  <a:pt x="48929" y="404751"/>
                  <a:pt x="206301" y="566036"/>
                </a:cubicBezTo>
                <a:cubicBezTo>
                  <a:pt x="363673" y="727321"/>
                  <a:pt x="892839" y="840145"/>
                  <a:pt x="944230" y="967711"/>
                </a:cubicBezTo>
                <a:cubicBezTo>
                  <a:pt x="995621" y="1095277"/>
                  <a:pt x="495890" y="1191487"/>
                  <a:pt x="514645" y="1331433"/>
                </a:cubicBezTo>
                <a:cubicBezTo>
                  <a:pt x="533400" y="1471379"/>
                  <a:pt x="1092323" y="1611965"/>
                  <a:pt x="1056758" y="1807387"/>
                </a:cubicBezTo>
                <a:cubicBezTo>
                  <a:pt x="1021193" y="2002809"/>
                  <a:pt x="108492" y="2077460"/>
                  <a:pt x="148856" y="2275368"/>
                </a:cubicBezTo>
                <a:cubicBezTo>
                  <a:pt x="189220" y="2473276"/>
                  <a:pt x="719494" y="2555014"/>
                  <a:pt x="765544" y="2690037"/>
                </a:cubicBezTo>
                <a:cubicBezTo>
                  <a:pt x="811594" y="2825060"/>
                  <a:pt x="458382" y="2849968"/>
                  <a:pt x="425155" y="3085509"/>
                </a:cubicBezTo>
                <a:cubicBezTo>
                  <a:pt x="391928" y="3321050"/>
                  <a:pt x="2568132" y="3349232"/>
                  <a:pt x="2509284" y="3455582"/>
                </a:cubicBezTo>
                <a:cubicBezTo>
                  <a:pt x="2450436" y="3561932"/>
                  <a:pt x="1285063" y="3635892"/>
                  <a:pt x="72065" y="3723611"/>
                </a:cubicBezTo>
              </a:path>
            </a:pathLst>
          </a:custGeom>
          <a:noFill/>
          <a:ln w="28575" cap="rnd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533881" y="1936977"/>
            <a:ext cx="3809519" cy="3959196"/>
            <a:chOff x="305281" y="1936977"/>
            <a:chExt cx="3809519" cy="3959196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648553" y="1936977"/>
              <a:ext cx="1" cy="351157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57363" y="5431936"/>
              <a:ext cx="3457437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 rot="16200000">
              <a:off x="-554142" y="3526148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Time (Elevation)</a:t>
              </a:r>
              <a:endParaRPr lang="en-US" sz="1600" b="1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453127" y="5557619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Returned Energy</a:t>
              </a:r>
              <a:endParaRPr lang="en-US" sz="1600" b="1" dirty="0"/>
            </a:p>
          </p:txBody>
        </p:sp>
      </p:grp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952" y="171452"/>
            <a:ext cx="3722578" cy="1038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Reflected Light Energy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7979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86" y="1610387"/>
            <a:ext cx="4214648" cy="47410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LiDAR Records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Geographic Location of Returns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7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-3100104" y="4035580"/>
            <a:ext cx="24384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2"/>
            </p:custDataLst>
          </p:nvPr>
        </p:nvSpPr>
        <p:spPr>
          <a:xfrm>
            <a:off x="-3100104" y="2792116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chitects Daughter" panose="02000505000000020004" pitchFamily="2" charset="0"/>
              </a:rPr>
              <a:t>Geographic Location</a:t>
            </a:r>
            <a:endParaRPr lang="en-US" dirty="0">
              <a:latin typeface="Architects Daughter" panose="02000505000000020004" pitchFamily="2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3"/>
            </p:custDataLst>
          </p:nvPr>
        </p:nvSpPr>
        <p:spPr>
          <a:xfrm>
            <a:off x="-2506160" y="1032357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chitects Daughter" panose="02000505000000020004" pitchFamily="2" charset="0"/>
              </a:rPr>
              <a:t>Travel Time</a:t>
            </a:r>
            <a:endParaRPr lang="en-US" dirty="0">
              <a:latin typeface="Architects Daughter" panose="02000505000000020004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6000"/>
                    </a14:imgEffect>
                    <a14:imgEffect>
                      <a14:saturation sat="0"/>
                    </a14:imgEffect>
                    <a14:imgEffect>
                      <a14:brightnessContrast bright="-14000" contras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6160" y="1589504"/>
            <a:ext cx="1397405" cy="1571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339" y="4400912"/>
            <a:ext cx="1240630" cy="1707735"/>
          </a:xfrm>
          <a:prstGeom prst="rect">
            <a:avLst/>
          </a:prstGeom>
        </p:spPr>
      </p:pic>
      <p:pic>
        <p:nvPicPr>
          <p:cNvPr id="21" name="Picture 2" descr="C:\Users\lwasser\Documents\1_UniversityMaterials\LidarModule\1_LiDARSeries\Powerpoints\DiscreteReturnLiDAR\ppt_library\images\graph_plot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r="33499" b="10235"/>
          <a:stretch/>
        </p:blipFill>
        <p:spPr bwMode="auto">
          <a:xfrm>
            <a:off x="-1663758" y="-26052"/>
            <a:ext cx="1191192" cy="13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C:\Users\lwasser\Documents\1_UniversityMaterials\LidarModule\1_LiDARSeries\Powerpoints\DiscreteReturnLiDAR\ppt_library\images\graph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r="34711"/>
          <a:stretch/>
        </p:blipFill>
        <p:spPr bwMode="auto">
          <a:xfrm>
            <a:off x="-2711130" y="0"/>
            <a:ext cx="1803421" cy="18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92314">
            <a:off x="6175625" y="1596610"/>
            <a:ext cx="1875913" cy="2582206"/>
          </a:xfrm>
          <a:prstGeom prst="rect">
            <a:avLst/>
          </a:prstGeom>
        </p:spPr>
      </p:pic>
      <p:sp>
        <p:nvSpPr>
          <p:cNvPr id="58" name="Freeform 57"/>
          <p:cNvSpPr/>
          <p:nvPr/>
        </p:nvSpPr>
        <p:spPr>
          <a:xfrm>
            <a:off x="2408154" y="2285899"/>
            <a:ext cx="3576255" cy="3278037"/>
          </a:xfrm>
          <a:custGeom>
            <a:avLst/>
            <a:gdLst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0457 w 3576255"/>
              <a:gd name="connsiteY3" fmla="*/ 1149354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0457 w 3576255"/>
              <a:gd name="connsiteY3" fmla="*/ 1149354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6253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6253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07196 w 3576255"/>
              <a:gd name="connsiteY6" fmla="*/ 2471632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07196 w 3576255"/>
              <a:gd name="connsiteY6" fmla="*/ 2471632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14176 w 3576255"/>
              <a:gd name="connsiteY6" fmla="*/ 2492572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14176 w 3576255"/>
              <a:gd name="connsiteY6" fmla="*/ 2492572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76255" h="3278037">
                <a:moveTo>
                  <a:pt x="0" y="0"/>
                </a:moveTo>
                <a:cubicBezTo>
                  <a:pt x="690832" y="151681"/>
                  <a:pt x="1458447" y="338262"/>
                  <a:pt x="1455823" y="490454"/>
                </a:cubicBezTo>
                <a:cubicBezTo>
                  <a:pt x="1453199" y="642646"/>
                  <a:pt x="558874" y="754470"/>
                  <a:pt x="612476" y="871267"/>
                </a:cubicBezTo>
                <a:cubicBezTo>
                  <a:pt x="666078" y="988064"/>
                  <a:pt x="1771169" y="1022219"/>
                  <a:pt x="1777437" y="1191235"/>
                </a:cubicBezTo>
                <a:cubicBezTo>
                  <a:pt x="1783705" y="1360251"/>
                  <a:pt x="1166323" y="1435628"/>
                  <a:pt x="1152648" y="1634079"/>
                </a:cubicBezTo>
                <a:cubicBezTo>
                  <a:pt x="1138973" y="1832530"/>
                  <a:pt x="1877441" y="1806092"/>
                  <a:pt x="1904791" y="2005015"/>
                </a:cubicBezTo>
                <a:cubicBezTo>
                  <a:pt x="1932141" y="2203938"/>
                  <a:pt x="790755" y="2336287"/>
                  <a:pt x="814176" y="2492572"/>
                </a:cubicBezTo>
                <a:cubicBezTo>
                  <a:pt x="837597" y="2648857"/>
                  <a:pt x="873254" y="2629542"/>
                  <a:pt x="1207698" y="2691441"/>
                </a:cubicBezTo>
                <a:cubicBezTo>
                  <a:pt x="1542142" y="2753340"/>
                  <a:pt x="2442714" y="2783456"/>
                  <a:pt x="2820838" y="2863969"/>
                </a:cubicBezTo>
                <a:cubicBezTo>
                  <a:pt x="3198963" y="2944482"/>
                  <a:pt x="3352800" y="3105509"/>
                  <a:pt x="3476445" y="3174520"/>
                </a:cubicBezTo>
                <a:cubicBezTo>
                  <a:pt x="3600090" y="3243531"/>
                  <a:pt x="3581400" y="3260784"/>
                  <a:pt x="3562710" y="3278037"/>
                </a:cubicBezTo>
              </a:path>
            </a:pathLst>
          </a:custGeom>
          <a:noFill/>
          <a:ln w="28575" cap="rnd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2276350" y="2090169"/>
            <a:ext cx="3834767" cy="3511572"/>
            <a:chOff x="987612" y="2047479"/>
            <a:chExt cx="3953875" cy="3620642"/>
          </a:xfrm>
        </p:grpSpPr>
        <p:cxnSp>
          <p:nvCxnSpPr>
            <p:cNvPr id="60" name="Straight Connector 59"/>
            <p:cNvCxnSpPr/>
            <p:nvPr/>
          </p:nvCxnSpPr>
          <p:spPr>
            <a:xfrm>
              <a:off x="987612" y="2047479"/>
              <a:ext cx="1" cy="36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996696" y="5650992"/>
              <a:ext cx="39447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 rot="16200000">
            <a:off x="1073655" y="367934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Time (Elevation)</a:t>
            </a:r>
            <a:endParaRPr lang="en-US" sz="16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3080924" y="5710811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Returned Energy</a:t>
            </a:r>
            <a:endParaRPr lang="en-US" sz="16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100" dirty="0" smtClean="0"/>
              <a:t>LiDAR Records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Travel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24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-3100104" y="4035580"/>
            <a:ext cx="24384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2"/>
            </p:custDataLst>
          </p:nvPr>
        </p:nvSpPr>
        <p:spPr>
          <a:xfrm>
            <a:off x="-3100104" y="2792116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chitects Daughter" panose="02000505000000020004" pitchFamily="2" charset="0"/>
              </a:rPr>
              <a:t>Geographic Location</a:t>
            </a:r>
            <a:endParaRPr lang="en-US" dirty="0">
              <a:latin typeface="Architects Daughter" panose="02000505000000020004" pitchFamily="2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3"/>
            </p:custDataLst>
          </p:nvPr>
        </p:nvSpPr>
        <p:spPr>
          <a:xfrm>
            <a:off x="-2506160" y="1032357"/>
            <a:ext cx="1598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chitects Daughter" panose="02000505000000020004" pitchFamily="2" charset="0"/>
              </a:rPr>
              <a:t>Travel Time</a:t>
            </a:r>
            <a:endParaRPr lang="en-US" dirty="0">
              <a:latin typeface="Architects Daughter" panose="02000505000000020004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6000"/>
                    </a14:imgEffect>
                    <a14:imgEffect>
                      <a14:saturation sat="0"/>
                    </a14:imgEffect>
                    <a14:imgEffect>
                      <a14:brightnessContrast bright="-14000" contrast="-3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06160" y="1589504"/>
            <a:ext cx="1397405" cy="15719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339" y="4400912"/>
            <a:ext cx="1240630" cy="1707735"/>
          </a:xfrm>
          <a:prstGeom prst="rect">
            <a:avLst/>
          </a:prstGeom>
        </p:spPr>
      </p:pic>
      <p:pic>
        <p:nvPicPr>
          <p:cNvPr id="21" name="Picture 2" descr="C:\Users\lwasser\Documents\1_UniversityMaterials\LidarModule\1_LiDARSeries\Powerpoints\DiscreteReturnLiDAR\ppt_library\images\graph_plot.pn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r="33499" b="10235"/>
          <a:stretch/>
        </p:blipFill>
        <p:spPr bwMode="auto">
          <a:xfrm>
            <a:off x="-1663758" y="-26052"/>
            <a:ext cx="1191192" cy="136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 descr="C:\Users\lwasser\Documents\1_UniversityMaterials\LidarModule\1_LiDARSeries\Powerpoints\DiscreteReturnLiDAR\ppt_library\images\graph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78" r="34711"/>
          <a:stretch/>
        </p:blipFill>
        <p:spPr bwMode="auto">
          <a:xfrm>
            <a:off x="-2711130" y="0"/>
            <a:ext cx="1803421" cy="18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Straight Arrow Connector 32"/>
          <p:cNvCxnSpPr/>
          <p:nvPr/>
        </p:nvCxnSpPr>
        <p:spPr>
          <a:xfrm>
            <a:off x="2408154" y="2743099"/>
            <a:ext cx="1310640" cy="0"/>
          </a:xfrm>
          <a:prstGeom prst="straightConnector1">
            <a:avLst/>
          </a:prstGeom>
          <a:ln w="38100">
            <a:solidFill>
              <a:srgbClr val="4F81BD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>
            <p:custDataLst>
              <p:tags r:id="rId4"/>
            </p:custDataLst>
          </p:nvPr>
        </p:nvSpPr>
        <p:spPr>
          <a:xfrm>
            <a:off x="3978771" y="2526574"/>
            <a:ext cx="2547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chitects Daughter"/>
                <a:cs typeface="Architects Daughter"/>
              </a:rPr>
              <a:t>Less light energy – lower intensity</a:t>
            </a:r>
            <a:endParaRPr lang="en-US" sz="1400" dirty="0">
              <a:latin typeface="Architects Daughter"/>
              <a:cs typeface="Architects Daughter"/>
            </a:endParaRPr>
          </a:p>
        </p:txBody>
      </p:sp>
      <p:sp>
        <p:nvSpPr>
          <p:cNvPr id="35" name="TextBox 34"/>
          <p:cNvSpPr txBox="1"/>
          <p:nvPr>
            <p:custDataLst>
              <p:tags r:id="rId5"/>
            </p:custDataLst>
          </p:nvPr>
        </p:nvSpPr>
        <p:spPr>
          <a:xfrm>
            <a:off x="6238750" y="5085114"/>
            <a:ext cx="220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Architects Daughter"/>
                <a:cs typeface="Architects Daughter"/>
              </a:rPr>
              <a:t>More light Energy – higher intensity</a:t>
            </a:r>
            <a:endParaRPr lang="en-US" sz="1400" dirty="0">
              <a:latin typeface="Architects Daughter"/>
              <a:cs typeface="Architects Daughter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408154" y="5452049"/>
            <a:ext cx="3048000" cy="0"/>
          </a:xfrm>
          <a:prstGeom prst="straightConnector1">
            <a:avLst/>
          </a:prstGeom>
          <a:ln w="38100">
            <a:solidFill>
              <a:srgbClr val="4F81BD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36"/>
          <p:cNvSpPr/>
          <p:nvPr/>
        </p:nvSpPr>
        <p:spPr>
          <a:xfrm>
            <a:off x="2408154" y="2285899"/>
            <a:ext cx="3576255" cy="3278037"/>
          </a:xfrm>
          <a:custGeom>
            <a:avLst/>
            <a:gdLst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38687 w 3576255"/>
              <a:gd name="connsiteY4" fmla="*/ 161313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42536 w 3576255"/>
              <a:gd name="connsiteY3" fmla="*/ 1121434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0457 w 3576255"/>
              <a:gd name="connsiteY3" fmla="*/ 1149354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0457 w 3576255"/>
              <a:gd name="connsiteY3" fmla="*/ 1149354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45668 w 3576255"/>
              <a:gd name="connsiteY4" fmla="*/ 1662000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897811 w 3576255"/>
              <a:gd name="connsiteY5" fmla="*/ 198407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83744 w 3576255"/>
              <a:gd name="connsiteY1" fmla="*/ 448573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6253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6253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28136 w 3576255"/>
              <a:gd name="connsiteY6" fmla="*/ 2380890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07196 w 3576255"/>
              <a:gd name="connsiteY6" fmla="*/ 2471632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07196 w 3576255"/>
              <a:gd name="connsiteY6" fmla="*/ 2471632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14176 w 3576255"/>
              <a:gd name="connsiteY6" fmla="*/ 2492572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  <a:gd name="connsiteX0" fmla="*/ 0 w 3576255"/>
              <a:gd name="connsiteY0" fmla="*/ 0 h 3278037"/>
              <a:gd name="connsiteX1" fmla="*/ 1455823 w 3576255"/>
              <a:gd name="connsiteY1" fmla="*/ 490454 h 3278037"/>
              <a:gd name="connsiteX2" fmla="*/ 612476 w 3576255"/>
              <a:gd name="connsiteY2" fmla="*/ 871267 h 3278037"/>
              <a:gd name="connsiteX3" fmla="*/ 1777437 w 3576255"/>
              <a:gd name="connsiteY3" fmla="*/ 1191235 h 3278037"/>
              <a:gd name="connsiteX4" fmla="*/ 1152648 w 3576255"/>
              <a:gd name="connsiteY4" fmla="*/ 1634079 h 3278037"/>
              <a:gd name="connsiteX5" fmla="*/ 1904791 w 3576255"/>
              <a:gd name="connsiteY5" fmla="*/ 2005015 h 3278037"/>
              <a:gd name="connsiteX6" fmla="*/ 814176 w 3576255"/>
              <a:gd name="connsiteY6" fmla="*/ 2492572 h 3278037"/>
              <a:gd name="connsiteX7" fmla="*/ 1207698 w 3576255"/>
              <a:gd name="connsiteY7" fmla="*/ 2691441 h 3278037"/>
              <a:gd name="connsiteX8" fmla="*/ 2820838 w 3576255"/>
              <a:gd name="connsiteY8" fmla="*/ 2863969 h 3278037"/>
              <a:gd name="connsiteX9" fmla="*/ 3476445 w 3576255"/>
              <a:gd name="connsiteY9" fmla="*/ 3174520 h 3278037"/>
              <a:gd name="connsiteX10" fmla="*/ 3562710 w 3576255"/>
              <a:gd name="connsiteY10" fmla="*/ 3278037 h 327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76255" h="3278037">
                <a:moveTo>
                  <a:pt x="0" y="0"/>
                </a:moveTo>
                <a:cubicBezTo>
                  <a:pt x="690832" y="151681"/>
                  <a:pt x="1458447" y="338262"/>
                  <a:pt x="1455823" y="490454"/>
                </a:cubicBezTo>
                <a:cubicBezTo>
                  <a:pt x="1453199" y="642646"/>
                  <a:pt x="558874" y="754470"/>
                  <a:pt x="612476" y="871267"/>
                </a:cubicBezTo>
                <a:cubicBezTo>
                  <a:pt x="666078" y="988064"/>
                  <a:pt x="1771169" y="1022219"/>
                  <a:pt x="1777437" y="1191235"/>
                </a:cubicBezTo>
                <a:cubicBezTo>
                  <a:pt x="1783705" y="1360251"/>
                  <a:pt x="1166323" y="1435628"/>
                  <a:pt x="1152648" y="1634079"/>
                </a:cubicBezTo>
                <a:cubicBezTo>
                  <a:pt x="1138973" y="1832530"/>
                  <a:pt x="1877441" y="1806092"/>
                  <a:pt x="1904791" y="2005015"/>
                </a:cubicBezTo>
                <a:cubicBezTo>
                  <a:pt x="1932141" y="2203938"/>
                  <a:pt x="790755" y="2336287"/>
                  <a:pt x="814176" y="2492572"/>
                </a:cubicBezTo>
                <a:cubicBezTo>
                  <a:pt x="837597" y="2648857"/>
                  <a:pt x="873254" y="2629542"/>
                  <a:pt x="1207698" y="2691441"/>
                </a:cubicBezTo>
                <a:cubicBezTo>
                  <a:pt x="1542142" y="2753340"/>
                  <a:pt x="2442714" y="2783456"/>
                  <a:pt x="2820838" y="2863969"/>
                </a:cubicBezTo>
                <a:cubicBezTo>
                  <a:pt x="3198963" y="2944482"/>
                  <a:pt x="3352800" y="3105509"/>
                  <a:pt x="3476445" y="3174520"/>
                </a:cubicBezTo>
                <a:cubicBezTo>
                  <a:pt x="3600090" y="3243531"/>
                  <a:pt x="3581400" y="3260784"/>
                  <a:pt x="3562710" y="3278037"/>
                </a:cubicBezTo>
              </a:path>
            </a:pathLst>
          </a:custGeom>
          <a:noFill/>
          <a:ln w="28575" cap="rnd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2276350" y="2090169"/>
            <a:ext cx="3834767" cy="3511572"/>
            <a:chOff x="987612" y="2047479"/>
            <a:chExt cx="3953875" cy="3620642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987612" y="2047479"/>
              <a:ext cx="1" cy="362064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996696" y="5650992"/>
              <a:ext cx="3944791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/>
          <p:cNvSpPr txBox="1"/>
          <p:nvPr/>
        </p:nvSpPr>
        <p:spPr>
          <a:xfrm rot="16200000">
            <a:off x="1073655" y="367934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Time (Elevation)</a:t>
            </a:r>
            <a:endParaRPr lang="en-US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3080924" y="5710811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Returned Energy</a:t>
            </a:r>
            <a:endParaRPr lang="en-US" sz="16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100" dirty="0" smtClean="0"/>
              <a:t>LiDAR Records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Amount of Light (Intensity)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8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>
            <p:custDataLst>
              <p:tags r:id="rId1"/>
            </p:custDataLst>
          </p:nvPr>
        </p:nvSpPr>
        <p:spPr>
          <a:xfrm>
            <a:off x="-3100104" y="4035580"/>
            <a:ext cx="24384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>
            <p:custDataLst>
              <p:tags r:id="rId2"/>
            </p:custDataLst>
          </p:nvPr>
        </p:nvSpPr>
        <p:spPr>
          <a:xfrm>
            <a:off x="-3100104" y="2792116"/>
            <a:ext cx="27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chitects Daughter" panose="02000505000000020004" pitchFamily="2" charset="0"/>
              </a:rPr>
              <a:t>Geographic Location</a:t>
            </a:r>
            <a:endParaRPr lang="en-US" dirty="0">
              <a:latin typeface="Architects Daughter" panose="02000505000000020004" pitchFamily="2" charset="0"/>
            </a:endParaRPr>
          </a:p>
        </p:txBody>
      </p:sp>
      <p:sp>
        <p:nvSpPr>
          <p:cNvPr id="10" name="TextBox 9"/>
          <p:cNvSpPr txBox="1"/>
          <p:nvPr>
            <p:custDataLst>
              <p:tags r:id="rId3"/>
            </p:custDataLst>
          </p:nvPr>
        </p:nvSpPr>
        <p:spPr>
          <a:xfrm>
            <a:off x="-2506160" y="1032357"/>
            <a:ext cx="137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chitects Daughter" panose="02000505000000020004" pitchFamily="2" charset="0"/>
              </a:rPr>
              <a:t>Travel Tie</a:t>
            </a:r>
            <a:endParaRPr lang="en-US" dirty="0">
              <a:latin typeface="Architects Daughter" panose="02000505000000020004" pitchFamily="2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48339" y="4400912"/>
            <a:ext cx="1240630" cy="17077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3515" y="1611085"/>
            <a:ext cx="67818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3200" dirty="0" smtClean="0">
              <a:latin typeface="Myriad Pro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>
                <a:latin typeface="Myriad Pro" pitchFamily="34" charset="0"/>
              </a:rPr>
              <a:t>Geographic Location (</a:t>
            </a:r>
            <a:r>
              <a:rPr lang="en-US" sz="3200" dirty="0" err="1">
                <a:latin typeface="Myriad Pro" pitchFamily="34" charset="0"/>
              </a:rPr>
              <a:t>x,y</a:t>
            </a:r>
            <a:r>
              <a:rPr lang="en-US" sz="3200" dirty="0">
                <a:latin typeface="Myriad Pro" pitchFamily="34" charset="0"/>
              </a:rPr>
              <a:t>)</a:t>
            </a:r>
            <a:br>
              <a:rPr lang="en-US" sz="3200" dirty="0">
                <a:latin typeface="Myriad Pro" pitchFamily="34" charset="0"/>
              </a:rPr>
            </a:br>
            <a:endParaRPr lang="en-US" sz="3200" dirty="0">
              <a:latin typeface="Myriad Pro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latin typeface="Myriad Pro" pitchFamily="34" charset="0"/>
              </a:rPr>
              <a:t>Travel Time (elevation / z)</a:t>
            </a:r>
            <a:br>
              <a:rPr lang="en-US" sz="3200" dirty="0" smtClean="0">
                <a:latin typeface="Myriad Pro" pitchFamily="34" charset="0"/>
              </a:rPr>
            </a:br>
            <a:endParaRPr lang="en-US" sz="3200" dirty="0" smtClean="0">
              <a:latin typeface="Myriad Pro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3200" dirty="0" smtClean="0">
                <a:latin typeface="Myriad Pro" pitchFamily="34" charset="0"/>
              </a:rPr>
              <a:t>Amount </a:t>
            </a:r>
            <a:r>
              <a:rPr lang="en-US" sz="3200" dirty="0">
                <a:latin typeface="Myriad Pro" pitchFamily="34" charset="0"/>
              </a:rPr>
              <a:t>of light (intensity)</a:t>
            </a:r>
          </a:p>
          <a:p>
            <a:endParaRPr lang="en-US" sz="3200" dirty="0" smtClean="0">
              <a:latin typeface="Myriad Pro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3200" dirty="0">
              <a:latin typeface="Myriad Pro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LiDAR Data Provides X,Y,Z + Intensity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99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C:\Users\lwasser\Documents\1_UniversityMaterials\LidarModule\1_LiDARSeries\Powerpoints\DiscreteReturnLiDAR\ppt_library\images\LidarWaveform_DiscreteReturn-01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84" t="33475"/>
          <a:stretch/>
        </p:blipFill>
        <p:spPr bwMode="auto">
          <a:xfrm>
            <a:off x="5257800" y="2383278"/>
            <a:ext cx="3886200" cy="388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Discrete LiDAR - Multiple Returns</a:t>
            </a:r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954709" y="2060054"/>
            <a:ext cx="2457516" cy="3550027"/>
          </a:xfrm>
          <a:custGeom>
            <a:avLst/>
            <a:gdLst>
              <a:gd name="connsiteX0" fmla="*/ 0 w 2510778"/>
              <a:gd name="connsiteY0" fmla="*/ 0 h 3742661"/>
              <a:gd name="connsiteX1" fmla="*/ 212651 w 2510778"/>
              <a:gd name="connsiteY1" fmla="*/ 64858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57101 w 2510778"/>
              <a:gd name="connsiteY1" fmla="*/ 64223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57101 w 2510778"/>
              <a:gd name="connsiteY1" fmla="*/ 64223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56930 w 2510778"/>
              <a:gd name="connsiteY2" fmla="*/ 99946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20995 w 2510778"/>
              <a:gd name="connsiteY3" fmla="*/ 13822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31358 w 2510778"/>
              <a:gd name="connsiteY4" fmla="*/ 177563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56758 w 2510778"/>
              <a:gd name="connsiteY4" fmla="*/ 180738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56758 w 2510778"/>
              <a:gd name="connsiteY4" fmla="*/ 180738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56758 w 2510778"/>
              <a:gd name="connsiteY4" fmla="*/ 180738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0778"/>
              <a:gd name="connsiteY0" fmla="*/ 0 h 3742661"/>
              <a:gd name="connsiteX1" fmla="*/ 206301 w 2510778"/>
              <a:gd name="connsiteY1" fmla="*/ 566036 h 3742661"/>
              <a:gd name="connsiteX2" fmla="*/ 944230 w 2510778"/>
              <a:gd name="connsiteY2" fmla="*/ 967711 h 3742661"/>
              <a:gd name="connsiteX3" fmla="*/ 514645 w 2510778"/>
              <a:gd name="connsiteY3" fmla="*/ 1331433 h 3742661"/>
              <a:gd name="connsiteX4" fmla="*/ 1056758 w 2510778"/>
              <a:gd name="connsiteY4" fmla="*/ 1807387 h 3742661"/>
              <a:gd name="connsiteX5" fmla="*/ 148856 w 2510778"/>
              <a:gd name="connsiteY5" fmla="*/ 2275368 h 3742661"/>
              <a:gd name="connsiteX6" fmla="*/ 765544 w 2510778"/>
              <a:gd name="connsiteY6" fmla="*/ 2690037 h 3742661"/>
              <a:gd name="connsiteX7" fmla="*/ 393405 w 2510778"/>
              <a:gd name="connsiteY7" fmla="*/ 3072809 h 3742661"/>
              <a:gd name="connsiteX8" fmla="*/ 2509284 w 2510778"/>
              <a:gd name="connsiteY8" fmla="*/ 3455582 h 3742661"/>
              <a:gd name="connsiteX9" fmla="*/ 21265 w 2510778"/>
              <a:gd name="connsiteY9" fmla="*/ 3742661 h 3742661"/>
              <a:gd name="connsiteX0" fmla="*/ 0 w 2511251"/>
              <a:gd name="connsiteY0" fmla="*/ 0 h 3742661"/>
              <a:gd name="connsiteX1" fmla="*/ 206301 w 2511251"/>
              <a:gd name="connsiteY1" fmla="*/ 566036 h 3742661"/>
              <a:gd name="connsiteX2" fmla="*/ 944230 w 2511251"/>
              <a:gd name="connsiteY2" fmla="*/ 967711 h 3742661"/>
              <a:gd name="connsiteX3" fmla="*/ 514645 w 2511251"/>
              <a:gd name="connsiteY3" fmla="*/ 1331433 h 3742661"/>
              <a:gd name="connsiteX4" fmla="*/ 1056758 w 2511251"/>
              <a:gd name="connsiteY4" fmla="*/ 1807387 h 3742661"/>
              <a:gd name="connsiteX5" fmla="*/ 148856 w 2511251"/>
              <a:gd name="connsiteY5" fmla="*/ 2275368 h 3742661"/>
              <a:gd name="connsiteX6" fmla="*/ 765544 w 2511251"/>
              <a:gd name="connsiteY6" fmla="*/ 2690037 h 3742661"/>
              <a:gd name="connsiteX7" fmla="*/ 444205 w 2511251"/>
              <a:gd name="connsiteY7" fmla="*/ 3117259 h 3742661"/>
              <a:gd name="connsiteX8" fmla="*/ 2509284 w 2511251"/>
              <a:gd name="connsiteY8" fmla="*/ 3455582 h 3742661"/>
              <a:gd name="connsiteX9" fmla="*/ 21265 w 2511251"/>
              <a:gd name="connsiteY9" fmla="*/ 3742661 h 3742661"/>
              <a:gd name="connsiteX0" fmla="*/ 0 w 2511056"/>
              <a:gd name="connsiteY0" fmla="*/ 0 h 3742661"/>
              <a:gd name="connsiteX1" fmla="*/ 206301 w 2511056"/>
              <a:gd name="connsiteY1" fmla="*/ 566036 h 3742661"/>
              <a:gd name="connsiteX2" fmla="*/ 944230 w 2511056"/>
              <a:gd name="connsiteY2" fmla="*/ 967711 h 3742661"/>
              <a:gd name="connsiteX3" fmla="*/ 514645 w 2511056"/>
              <a:gd name="connsiteY3" fmla="*/ 1331433 h 3742661"/>
              <a:gd name="connsiteX4" fmla="*/ 1056758 w 2511056"/>
              <a:gd name="connsiteY4" fmla="*/ 1807387 h 3742661"/>
              <a:gd name="connsiteX5" fmla="*/ 148856 w 2511056"/>
              <a:gd name="connsiteY5" fmla="*/ 2275368 h 3742661"/>
              <a:gd name="connsiteX6" fmla="*/ 765544 w 2511056"/>
              <a:gd name="connsiteY6" fmla="*/ 2690037 h 3742661"/>
              <a:gd name="connsiteX7" fmla="*/ 444205 w 2511056"/>
              <a:gd name="connsiteY7" fmla="*/ 3117259 h 3742661"/>
              <a:gd name="connsiteX8" fmla="*/ 2509284 w 2511056"/>
              <a:gd name="connsiteY8" fmla="*/ 3455582 h 3742661"/>
              <a:gd name="connsiteX9" fmla="*/ 21265 w 2511056"/>
              <a:gd name="connsiteY9" fmla="*/ 3742661 h 3742661"/>
              <a:gd name="connsiteX0" fmla="*/ 0 w 2510890"/>
              <a:gd name="connsiteY0" fmla="*/ 0 h 3742661"/>
              <a:gd name="connsiteX1" fmla="*/ 206301 w 2510890"/>
              <a:gd name="connsiteY1" fmla="*/ 566036 h 3742661"/>
              <a:gd name="connsiteX2" fmla="*/ 944230 w 2510890"/>
              <a:gd name="connsiteY2" fmla="*/ 967711 h 3742661"/>
              <a:gd name="connsiteX3" fmla="*/ 514645 w 2510890"/>
              <a:gd name="connsiteY3" fmla="*/ 1331433 h 3742661"/>
              <a:gd name="connsiteX4" fmla="*/ 1056758 w 2510890"/>
              <a:gd name="connsiteY4" fmla="*/ 1807387 h 3742661"/>
              <a:gd name="connsiteX5" fmla="*/ 148856 w 2510890"/>
              <a:gd name="connsiteY5" fmla="*/ 2275368 h 3742661"/>
              <a:gd name="connsiteX6" fmla="*/ 765544 w 2510890"/>
              <a:gd name="connsiteY6" fmla="*/ 2690037 h 3742661"/>
              <a:gd name="connsiteX7" fmla="*/ 425155 w 2510890"/>
              <a:gd name="connsiteY7" fmla="*/ 3085509 h 3742661"/>
              <a:gd name="connsiteX8" fmla="*/ 2509284 w 2510890"/>
              <a:gd name="connsiteY8" fmla="*/ 3455582 h 3742661"/>
              <a:gd name="connsiteX9" fmla="*/ 21265 w 2510890"/>
              <a:gd name="connsiteY9" fmla="*/ 3742661 h 3742661"/>
              <a:gd name="connsiteX0" fmla="*/ 0 w 2510839"/>
              <a:gd name="connsiteY0" fmla="*/ 0 h 3742661"/>
              <a:gd name="connsiteX1" fmla="*/ 206301 w 2510839"/>
              <a:gd name="connsiteY1" fmla="*/ 566036 h 3742661"/>
              <a:gd name="connsiteX2" fmla="*/ 944230 w 2510839"/>
              <a:gd name="connsiteY2" fmla="*/ 967711 h 3742661"/>
              <a:gd name="connsiteX3" fmla="*/ 514645 w 2510839"/>
              <a:gd name="connsiteY3" fmla="*/ 1331433 h 3742661"/>
              <a:gd name="connsiteX4" fmla="*/ 1056758 w 2510839"/>
              <a:gd name="connsiteY4" fmla="*/ 1807387 h 3742661"/>
              <a:gd name="connsiteX5" fmla="*/ 148856 w 2510839"/>
              <a:gd name="connsiteY5" fmla="*/ 2275368 h 3742661"/>
              <a:gd name="connsiteX6" fmla="*/ 765544 w 2510839"/>
              <a:gd name="connsiteY6" fmla="*/ 2690037 h 3742661"/>
              <a:gd name="connsiteX7" fmla="*/ 425155 w 2510839"/>
              <a:gd name="connsiteY7" fmla="*/ 3085509 h 3742661"/>
              <a:gd name="connsiteX8" fmla="*/ 2509284 w 2510839"/>
              <a:gd name="connsiteY8" fmla="*/ 3455582 h 3742661"/>
              <a:gd name="connsiteX9" fmla="*/ 21265 w 2510839"/>
              <a:gd name="connsiteY9" fmla="*/ 3742661 h 3742661"/>
              <a:gd name="connsiteX0" fmla="*/ 0 w 2510804"/>
              <a:gd name="connsiteY0" fmla="*/ 0 h 3742661"/>
              <a:gd name="connsiteX1" fmla="*/ 206301 w 2510804"/>
              <a:gd name="connsiteY1" fmla="*/ 566036 h 3742661"/>
              <a:gd name="connsiteX2" fmla="*/ 944230 w 2510804"/>
              <a:gd name="connsiteY2" fmla="*/ 967711 h 3742661"/>
              <a:gd name="connsiteX3" fmla="*/ 514645 w 2510804"/>
              <a:gd name="connsiteY3" fmla="*/ 1331433 h 3742661"/>
              <a:gd name="connsiteX4" fmla="*/ 1056758 w 2510804"/>
              <a:gd name="connsiteY4" fmla="*/ 1807387 h 3742661"/>
              <a:gd name="connsiteX5" fmla="*/ 148856 w 2510804"/>
              <a:gd name="connsiteY5" fmla="*/ 2275368 h 3742661"/>
              <a:gd name="connsiteX6" fmla="*/ 765544 w 2510804"/>
              <a:gd name="connsiteY6" fmla="*/ 2690037 h 3742661"/>
              <a:gd name="connsiteX7" fmla="*/ 425155 w 2510804"/>
              <a:gd name="connsiteY7" fmla="*/ 3085509 h 3742661"/>
              <a:gd name="connsiteX8" fmla="*/ 2509284 w 2510804"/>
              <a:gd name="connsiteY8" fmla="*/ 3455582 h 3742661"/>
              <a:gd name="connsiteX9" fmla="*/ 21265 w 2510804"/>
              <a:gd name="connsiteY9" fmla="*/ 3742661 h 3742661"/>
              <a:gd name="connsiteX0" fmla="*/ 0 w 2510808"/>
              <a:gd name="connsiteY0" fmla="*/ 0 h 3742661"/>
              <a:gd name="connsiteX1" fmla="*/ 206301 w 2510808"/>
              <a:gd name="connsiteY1" fmla="*/ 566036 h 3742661"/>
              <a:gd name="connsiteX2" fmla="*/ 944230 w 2510808"/>
              <a:gd name="connsiteY2" fmla="*/ 967711 h 3742661"/>
              <a:gd name="connsiteX3" fmla="*/ 514645 w 2510808"/>
              <a:gd name="connsiteY3" fmla="*/ 1331433 h 3742661"/>
              <a:gd name="connsiteX4" fmla="*/ 1056758 w 2510808"/>
              <a:gd name="connsiteY4" fmla="*/ 1807387 h 3742661"/>
              <a:gd name="connsiteX5" fmla="*/ 148856 w 2510808"/>
              <a:gd name="connsiteY5" fmla="*/ 2275368 h 3742661"/>
              <a:gd name="connsiteX6" fmla="*/ 765544 w 2510808"/>
              <a:gd name="connsiteY6" fmla="*/ 2690037 h 3742661"/>
              <a:gd name="connsiteX7" fmla="*/ 425155 w 2510808"/>
              <a:gd name="connsiteY7" fmla="*/ 3085509 h 3742661"/>
              <a:gd name="connsiteX8" fmla="*/ 2509284 w 2510808"/>
              <a:gd name="connsiteY8" fmla="*/ 3455582 h 3742661"/>
              <a:gd name="connsiteX9" fmla="*/ 21265 w 2510808"/>
              <a:gd name="connsiteY9" fmla="*/ 3742661 h 3742661"/>
              <a:gd name="connsiteX0" fmla="*/ 0 w 2509549"/>
              <a:gd name="connsiteY0" fmla="*/ 0 h 3742661"/>
              <a:gd name="connsiteX1" fmla="*/ 206301 w 2509549"/>
              <a:gd name="connsiteY1" fmla="*/ 566036 h 3742661"/>
              <a:gd name="connsiteX2" fmla="*/ 944230 w 2509549"/>
              <a:gd name="connsiteY2" fmla="*/ 967711 h 3742661"/>
              <a:gd name="connsiteX3" fmla="*/ 514645 w 2509549"/>
              <a:gd name="connsiteY3" fmla="*/ 1331433 h 3742661"/>
              <a:gd name="connsiteX4" fmla="*/ 1056758 w 2509549"/>
              <a:gd name="connsiteY4" fmla="*/ 1807387 h 3742661"/>
              <a:gd name="connsiteX5" fmla="*/ 148856 w 2509549"/>
              <a:gd name="connsiteY5" fmla="*/ 2275368 h 3742661"/>
              <a:gd name="connsiteX6" fmla="*/ 765544 w 2509549"/>
              <a:gd name="connsiteY6" fmla="*/ 2690037 h 3742661"/>
              <a:gd name="connsiteX7" fmla="*/ 425155 w 2509549"/>
              <a:gd name="connsiteY7" fmla="*/ 3085509 h 3742661"/>
              <a:gd name="connsiteX8" fmla="*/ 2509284 w 2509549"/>
              <a:gd name="connsiteY8" fmla="*/ 3455582 h 3742661"/>
              <a:gd name="connsiteX9" fmla="*/ 21265 w 2509549"/>
              <a:gd name="connsiteY9" fmla="*/ 3742661 h 3742661"/>
              <a:gd name="connsiteX0" fmla="*/ 0 w 2510456"/>
              <a:gd name="connsiteY0" fmla="*/ 0 h 3723611"/>
              <a:gd name="connsiteX1" fmla="*/ 206301 w 2510456"/>
              <a:gd name="connsiteY1" fmla="*/ 566036 h 3723611"/>
              <a:gd name="connsiteX2" fmla="*/ 944230 w 2510456"/>
              <a:gd name="connsiteY2" fmla="*/ 967711 h 3723611"/>
              <a:gd name="connsiteX3" fmla="*/ 514645 w 2510456"/>
              <a:gd name="connsiteY3" fmla="*/ 1331433 h 3723611"/>
              <a:gd name="connsiteX4" fmla="*/ 1056758 w 2510456"/>
              <a:gd name="connsiteY4" fmla="*/ 1807387 h 3723611"/>
              <a:gd name="connsiteX5" fmla="*/ 148856 w 2510456"/>
              <a:gd name="connsiteY5" fmla="*/ 2275368 h 3723611"/>
              <a:gd name="connsiteX6" fmla="*/ 765544 w 2510456"/>
              <a:gd name="connsiteY6" fmla="*/ 2690037 h 3723611"/>
              <a:gd name="connsiteX7" fmla="*/ 425155 w 2510456"/>
              <a:gd name="connsiteY7" fmla="*/ 3085509 h 3723611"/>
              <a:gd name="connsiteX8" fmla="*/ 2509284 w 2510456"/>
              <a:gd name="connsiteY8" fmla="*/ 3455582 h 3723611"/>
              <a:gd name="connsiteX9" fmla="*/ 72065 w 2510456"/>
              <a:gd name="connsiteY9" fmla="*/ 3723611 h 372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10456" h="3723611">
                <a:moveTo>
                  <a:pt x="0" y="0"/>
                </a:moveTo>
                <a:cubicBezTo>
                  <a:pt x="26581" y="241004"/>
                  <a:pt x="48929" y="404751"/>
                  <a:pt x="206301" y="566036"/>
                </a:cubicBezTo>
                <a:cubicBezTo>
                  <a:pt x="363673" y="727321"/>
                  <a:pt x="892839" y="840145"/>
                  <a:pt x="944230" y="967711"/>
                </a:cubicBezTo>
                <a:cubicBezTo>
                  <a:pt x="995621" y="1095277"/>
                  <a:pt x="495890" y="1191487"/>
                  <a:pt x="514645" y="1331433"/>
                </a:cubicBezTo>
                <a:cubicBezTo>
                  <a:pt x="533400" y="1471379"/>
                  <a:pt x="1092323" y="1611965"/>
                  <a:pt x="1056758" y="1807387"/>
                </a:cubicBezTo>
                <a:cubicBezTo>
                  <a:pt x="1021193" y="2002809"/>
                  <a:pt x="108492" y="2077460"/>
                  <a:pt x="148856" y="2275368"/>
                </a:cubicBezTo>
                <a:cubicBezTo>
                  <a:pt x="189220" y="2473276"/>
                  <a:pt x="719494" y="2555014"/>
                  <a:pt x="765544" y="2690037"/>
                </a:cubicBezTo>
                <a:cubicBezTo>
                  <a:pt x="811594" y="2825060"/>
                  <a:pt x="458382" y="2849968"/>
                  <a:pt x="425155" y="3085509"/>
                </a:cubicBezTo>
                <a:cubicBezTo>
                  <a:pt x="391928" y="3321050"/>
                  <a:pt x="2568132" y="3349232"/>
                  <a:pt x="2509284" y="3455582"/>
                </a:cubicBezTo>
                <a:cubicBezTo>
                  <a:pt x="2450436" y="3561932"/>
                  <a:pt x="1285063" y="3635892"/>
                  <a:pt x="72065" y="3723611"/>
                </a:cubicBezTo>
              </a:path>
            </a:pathLst>
          </a:custGeom>
          <a:noFill/>
          <a:ln w="28575" cap="rnd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663675" y="1947171"/>
            <a:ext cx="1" cy="378098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04801" y="1947170"/>
            <a:ext cx="4190998" cy="4301230"/>
            <a:chOff x="304801" y="788917"/>
            <a:chExt cx="4190998" cy="4301230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73415" y="4552017"/>
              <a:ext cx="309275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 rot="16200000">
              <a:off x="-1329217" y="2422935"/>
              <a:ext cx="3763098" cy="495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Time (Elevation)</a:t>
              </a:r>
              <a:endParaRPr lang="en-US" sz="16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73415" y="4604851"/>
              <a:ext cx="3822384" cy="485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Returned Energy</a:t>
              </a:r>
              <a:endParaRPr lang="en-US" sz="1600" b="1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777177" y="2758453"/>
            <a:ext cx="2413823" cy="584775"/>
            <a:chOff x="1777177" y="2758453"/>
            <a:chExt cx="2413823" cy="584775"/>
          </a:xfrm>
        </p:grpSpPr>
        <p:sp>
          <p:nvSpPr>
            <p:cNvPr id="31" name="TextBox 30"/>
            <p:cNvSpPr txBox="1"/>
            <p:nvPr>
              <p:custDataLst>
                <p:tags r:id="rId3"/>
              </p:custDataLst>
            </p:nvPr>
          </p:nvSpPr>
          <p:spPr>
            <a:xfrm>
              <a:off x="2165616" y="2758453"/>
              <a:ext cx="20253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rgbClr val="963A84"/>
                  </a:solidFill>
                  <a:latin typeface="Architects Daughter" panose="02000505000000020004" pitchFamily="2" charset="0"/>
                </a:rPr>
                <a:t>First Return: Top of Canopy</a:t>
              </a:r>
              <a:endParaRPr lang="en-US" sz="1600" dirty="0">
                <a:solidFill>
                  <a:srgbClr val="963A84"/>
                </a:solidFill>
                <a:latin typeface="Architects Daughter" panose="02000505000000020004" pitchFamily="2" charset="0"/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777177" y="2888887"/>
              <a:ext cx="257611" cy="250891"/>
            </a:xfrm>
            <a:prstGeom prst="ellipse">
              <a:avLst/>
            </a:prstGeom>
            <a:solidFill>
              <a:srgbClr val="963A84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Oval 33"/>
          <p:cNvSpPr/>
          <p:nvPr/>
        </p:nvSpPr>
        <p:spPr>
          <a:xfrm>
            <a:off x="1824323" y="3596653"/>
            <a:ext cx="257611" cy="250892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1547743" y="3905745"/>
            <a:ext cx="2444168" cy="804849"/>
            <a:chOff x="1547743" y="3905745"/>
            <a:chExt cx="2444168" cy="804849"/>
          </a:xfrm>
        </p:grpSpPr>
        <p:sp>
          <p:nvSpPr>
            <p:cNvPr id="33" name="TextBox 32"/>
            <p:cNvSpPr txBox="1"/>
            <p:nvPr>
              <p:custDataLst>
                <p:tags r:id="rId2"/>
              </p:custDataLst>
            </p:nvPr>
          </p:nvSpPr>
          <p:spPr>
            <a:xfrm>
              <a:off x="2163111" y="3905745"/>
              <a:ext cx="18288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3">
                      <a:lumMod val="75000"/>
                    </a:schemeClr>
                  </a:solidFill>
                  <a:latin typeface="Architects Daughter" panose="02000505000000020004" pitchFamily="2" charset="0"/>
                </a:rPr>
                <a:t>Intermediate Returns</a:t>
              </a:r>
              <a:endParaRPr lang="en-US" sz="1600" dirty="0">
                <a:solidFill>
                  <a:schemeClr val="accent3">
                    <a:lumMod val="75000"/>
                  </a:schemeClr>
                </a:solidFill>
                <a:latin typeface="Architects Daughter" panose="02000505000000020004" pitchFamily="2" charset="0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547743" y="4459702"/>
              <a:ext cx="257611" cy="250892"/>
            </a:xfrm>
            <a:prstGeom prst="ellipse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298660" y="5130225"/>
            <a:ext cx="2263940" cy="584775"/>
            <a:chOff x="3298660" y="5130225"/>
            <a:chExt cx="2263940" cy="584775"/>
          </a:xfrm>
        </p:grpSpPr>
        <p:sp>
          <p:nvSpPr>
            <p:cNvPr id="36" name="TextBox 35"/>
            <p:cNvSpPr txBox="1"/>
            <p:nvPr>
              <p:custDataLst>
                <p:tags r:id="rId1"/>
              </p:custDataLst>
            </p:nvPr>
          </p:nvSpPr>
          <p:spPr>
            <a:xfrm>
              <a:off x="3596640" y="5130225"/>
              <a:ext cx="196596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accent6">
                      <a:lumMod val="75000"/>
                    </a:schemeClr>
                  </a:solidFill>
                  <a:latin typeface="Architects Daughter" panose="02000505000000020004" pitchFamily="2" charset="0"/>
                </a:rPr>
                <a:t>Last Return Ground</a:t>
              </a:r>
              <a:endParaRPr lang="en-US" sz="1600" dirty="0">
                <a:solidFill>
                  <a:schemeClr val="accent6">
                    <a:lumMod val="75000"/>
                  </a:schemeClr>
                </a:solidFill>
                <a:latin typeface="Architects Daughter" panose="02000505000000020004" pitchFamily="2" charset="0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3298660" y="5220302"/>
              <a:ext cx="257611" cy="250891"/>
            </a:xfrm>
            <a:prstGeom prst="ellipse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8" name="Straight Arrow Connector 37"/>
          <p:cNvCxnSpPr/>
          <p:nvPr/>
        </p:nvCxnSpPr>
        <p:spPr>
          <a:xfrm flipH="1">
            <a:off x="6400800" y="2209800"/>
            <a:ext cx="1295400" cy="3212812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  <a:alpha val="41000"/>
              </a:schemeClr>
            </a:solidFill>
            <a:round/>
            <a:headEnd type="none"/>
            <a:tailEnd type="triangle" w="med" len="sm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08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3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Discrete LiDAR</a:t>
            </a:r>
            <a:endParaRPr lang="en-US" dirty="0"/>
          </a:p>
        </p:txBody>
      </p:sp>
      <p:pic>
        <p:nvPicPr>
          <p:cNvPr id="13314" name="Picture 2" descr="C:\Users\tkampe\AppData\Local\Microsoft\Windows\Temporary Internet Files\Content.Outlook\1W0NFR0Z\krause_figure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72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  <p:tag name="HTML_SHAPEINFO" val="&lt;ThreeDShapeInfo&gt;&lt;uuid val=&quot;{40E9A3E8-2D82-4826-AC9D-57DEAE6D88A3}&quot;/&gt;&lt;isInvalidForFieldText val=&quot;0&quot;/&gt;&lt;Image&gt;&lt;filename val=&quot;C:\Users\lwasser\AppData\Local\Temp\CP70561495924Session\CPTrustFolder70561495940\PPTImport70566476833\data\asimages\{40E9A3E8-2D82-4826-AC9D-57DEAE6D88A3}_30.png&quot;/&gt;&lt;left val=&quot;99&quot;/&gt;&lt;top val=&quot;403&quot;/&gt;&lt;width val=&quot;246&quot;/&gt;&lt;height val=&quot;79&quot;/&gt;&lt;hasText val=&quot;1&quot;/&gt;&lt;/Image&gt;&lt;/ThreeDShapeInfo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6&quot;/&gt;&lt;/TableIndex&gt;&lt;/ShapeTextInfo&gt;"/>
  <p:tag name="HTML_SHAPEINFO" val="&lt;ThreeDShapeInfo&gt;&lt;uuid val=&quot;{741FF89E-F870-4A5E-8A8D-1E6F21CEB460}&quot;/&gt;&lt;isInvalidForFieldText val=&quot;0&quot;/&gt;&lt;Image&gt;&lt;filename val=&quot;C:\Users\lwasser\AppData\Local\Temp\CP1016829126619Session\CPTrustFolder1016829126619\PPTImport1016829651765\data\asimages\{741FF89E-F870-4A5E-8A8D-1E6F21CEB460}_10.png&quot;/&gt;&lt;left val=&quot;488&quot;/&gt;&lt;top val=&quot;575&quot;/&gt;&lt;width val=&quot;381&quot;/&gt;&lt;height val=&quot;52&quot;/&gt;&lt;hasText val=&quot;1&quot;/&gt;&lt;/Image&gt;&lt;/ThreeDShapeInfo&gt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9&quot;/&gt;&lt;/TableIndex&gt;&lt;/ShapeTextInfo&gt;"/>
  <p:tag name="HTML_SHAPEINFO" val="&lt;ThreeDShapeInfo&gt;&lt;uuid val=&quot;{4E6CD6E3-C0A3-4345-B661-CDF8E4EEE795}&quot;/&gt;&lt;isInvalidForFieldText val=&quot;0&quot;/&gt;&lt;Image&gt;&lt;filename val=&quot;C:\Users\lwasser\AppData\Local\Temp\CP1016829126619Session\CPTrustFolder1016829126619\PPTImport1016829651765\data\asimages\{4E6CD6E3-C0A3-4345-B661-CDF8E4EEE795}_6.png&quot;/&gt;&lt;left val=&quot;355&quot;/&gt;&lt;top val=&quot;287&quot;/&gt;&lt;width val=&quot;300&quot;/&gt;&lt;height val=&quot;52&quot;/&gt;&lt;hasText val=&quot;1&quot;/&gt;&lt;/Image&gt;&lt;/ThreeDShapeInfo&gt;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  <p:tag name="HTML_SHAPEINFO" val="&lt;ThreeDShapeInfo&gt;&lt;uuid val=&quot;{48C0CE55-6F91-4AA6-8EDF-8596B6F07DCD}&quot;/&gt;&lt;isInvalidForFieldText val=&quot;0&quot;/&gt;&lt;Image&gt;&lt;filename val=&quot;C:\Users\lwasser\AppData\Local\Temp\CP1016829126619Session\CPTrustFolder1016829126619\PPTImport1016829651765\data\asimages\{48C0CE55-6F91-4AA6-8EDF-8596B6F07DCD}_6.png&quot;/&gt;&lt;left val=&quot;651&quot;/&gt;&lt;top val=&quot;287&quot;/&gt;&lt;width val=&quot;178&quot;/&gt;&lt;height val=&quot;52&quot;/&gt;&lt;hasText val=&quot;1&quot;/&gt;&lt;/Image&gt;&lt;/ThreeDShapeInfo&gt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  <p:tag name="HTML_SHAPEINFO" val="&lt;ThreeDShapeInfo&gt;&lt;uuid val=&quot;{EAC71F89-0AC0-4DED-BA38-8456546470E2}&quot;/&gt;&lt;isInvalidForFieldText val=&quot;0&quot;/&gt;&lt;Image&gt;&lt;filename val=&quot;C:\Users\lwasser\AppData\Local\Temp\CP1016829126619Session\CPTrustFolder1016829126619\PPTImport1016829651765\data\asimages\{EAC71F89-0AC0-4DED-BA38-8456546470E2}_15.png&quot;/&gt;&lt;left val=&quot;444&quot;/&gt;&lt;top val=&quot;474&quot;/&gt;&lt;width val=&quot;200&quot;/&gt;&lt;height val=&quot;52&quot;/&gt;&lt;hasText val=&quot;1&quot;/&gt;&lt;/Image&gt;&lt;/ThreeDShapeInfo&gt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3&quot;/&gt;&lt;/TableIndex&gt;&lt;/ShapeTextInfo&gt;"/>
  <p:tag name="HTML_SHAPEINFO" val="&lt;ThreeDShapeInfo&gt;&lt;uuid val=&quot;{465C7D26-4288-4EF4-89CF-C8FF028D9C1B}&quot;/&gt;&lt;isInvalidForFieldText val=&quot;0&quot;/&gt;&lt;Image&gt;&lt;filename val=&quot;C:\Users\lwasser\AppData\Local\Temp\CP1016829126619Session\CPTrustFolder1016829126619\PPTImport1016829651765\data\asimages\{465C7D26-4288-4EF4-89CF-C8FF028D9C1B}_15.png&quot;/&gt;&lt;left val=&quot;444&quot;/&gt;&lt;top val=&quot;367&quot;/&gt;&lt;width val=&quot;231&quot;/&gt;&lt;height val=&quot;52&quot;/&gt;&lt;hasText val=&quot;1&quot;/&gt;&lt;/Image&gt;&lt;/ThreeDShapeInfo&gt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2&quot;/&gt;&lt;/TableIndex&gt;&lt;/ShapeTextInfo&gt;"/>
  <p:tag name="HTML_SHAPEINFO" val="&lt;ThreeDShapeInfo&gt;&lt;uuid val=&quot;{08F3ECD5-10B0-4F5B-BCAB-AD9FA7E37376}&quot;/&gt;&lt;isInvalidForFieldText val=&quot;0&quot;/&gt;&lt;Image&gt;&lt;filename val=&quot;C:\Users\lwasser\AppData\Local\Temp\CP1016829126619Session\CPTrustFolder1016829126619\PPTImport1016829651765\data\asimages\{08F3ECD5-10B0-4F5B-BCAB-AD9FA7E37376}_15.png&quot;/&gt;&lt;left val=&quot;444&quot;/&gt;&lt;top val=&quot;252&quot;/&gt;&lt;width val=&quot;199&quot;/&gt;&lt;height val=&quot;52&quot;/&gt;&lt;hasText val=&quot;1&quot;/&gt;&lt;/Image&gt;&lt;/ThreeDShapeInfo&gt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9&quot;/&gt;&lt;/TableIndex&gt;&lt;/ShapeTextInfo&gt;"/>
  <p:tag name="HTML_SHAPEINFO" val="&lt;ThreeDShapeInfo&gt;&lt;uuid val=&quot;{4E6CD6E3-C0A3-4345-B661-CDF8E4EEE795}&quot;/&gt;&lt;isInvalidForFieldText val=&quot;0&quot;/&gt;&lt;Image&gt;&lt;filename val=&quot;C:\Users\lwasser\AppData\Local\Temp\CP1016829126619Session\CPTrustFolder1016829126619\PPTImport1016829651765\data\asimages\{4E6CD6E3-C0A3-4345-B661-CDF8E4EEE795}_6.png&quot;/&gt;&lt;left val=&quot;355&quot;/&gt;&lt;top val=&quot;287&quot;/&gt;&lt;width val=&quot;300&quot;/&gt;&lt;height val=&quot;52&quot;/&gt;&lt;hasText val=&quot;1&quot;/&gt;&lt;/Image&gt;&lt;/ThreeDShapeInfo&gt;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  <p:tag name="HTML_SHAPEINFO" val="&lt;ThreeDShapeInfo&gt;&lt;uuid val=&quot;{48C0CE55-6F91-4AA6-8EDF-8596B6F07DCD}&quot;/&gt;&lt;isInvalidForFieldText val=&quot;0&quot;/&gt;&lt;Image&gt;&lt;filename val=&quot;C:\Users\lwasser\AppData\Local\Temp\CP1016829126619Session\CPTrustFolder1016829126619\PPTImport1016829651765\data\asimages\{48C0CE55-6F91-4AA6-8EDF-8596B6F07DCD}_6.png&quot;/&gt;&lt;left val=&quot;651&quot;/&gt;&lt;top val=&quot;287&quot;/&gt;&lt;width val=&quot;178&quot;/&gt;&lt;height val=&quot;52&quot;/&gt;&lt;hasText val=&quot;1&quot;/&gt;&lt;/Image&gt;&lt;/ThreeDShapeInfo&gt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0&quot;/&gt;&lt;/TableIndex&gt;&lt;/ShapeTextInfo&gt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9&quot;/&gt;&lt;/TableIndex&gt;&lt;/ShapeTextInfo&gt;"/>
  <p:tag name="HTML_SHAPEINFO" val="&lt;ThreeDShapeInfo&gt;&lt;uuid val=&quot;{4E6CD6E3-C0A3-4345-B661-CDF8E4EEE795}&quot;/&gt;&lt;isInvalidForFieldText val=&quot;0&quot;/&gt;&lt;Image&gt;&lt;filename val=&quot;C:\Users\lwasser\AppData\Local\Temp\CP1016829126619Session\CPTrustFolder1016829126619\PPTImport1016829651765\data\asimages\{4E6CD6E3-C0A3-4345-B661-CDF8E4EEE795}_6.png&quot;/&gt;&lt;left val=&quot;355&quot;/&gt;&lt;top val=&quot;287&quot;/&gt;&lt;width val=&quot;300&quot;/&gt;&lt;height val=&quot;52&quot;/&gt;&lt;hasText val=&quot;1&quot;/&gt;&lt;/Image&gt;&lt;/ThreeDShapeInfo&gt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11&quot;/&gt;&lt;/TableIndex&gt;&lt;/ShapeTextInfo&gt;"/>
  <p:tag name="HTML_SHAPEINFO" val="&lt;ThreeDShapeInfo&gt;&lt;uuid val=&quot;{48C0CE55-6F91-4AA6-8EDF-8596B6F07DCD}&quot;/&gt;&lt;isInvalidForFieldText val=&quot;0&quot;/&gt;&lt;Image&gt;&lt;filename val=&quot;C:\Users\lwasser\AppData\Local\Temp\CP1016829126619Session\CPTrustFolder1016829126619\PPTImport1016829651765\data\asimages\{48C0CE55-6F91-4AA6-8EDF-8596B6F07DCD}_6.png&quot;/&gt;&lt;left val=&quot;651&quot;/&gt;&lt;top val=&quot;287&quot;/&gt;&lt;width val=&quot;178&quot;/&gt;&lt;height val=&quot;52&quot;/&gt;&lt;hasText val=&quot;1&quot;/&gt;&lt;/Image&gt;&lt;/ThreeDShapeInfo&gt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ENTER_SHAPETEXTINFO" val="&lt;ShapeTextInfo&gt;&lt;TableIndex row=&quot;-1&quot; col=&quot;-1&quot;&gt;&lt;linesCount val=&quot;1&quot;/&gt;&lt;lineCharCount val=&quot;35&quot;/&gt;&lt;/TableIndex&gt;&lt;/ShapeTextInfo&gt;"/>
  <p:tag name="HTML_SHAPEINFO" val="&lt;ThreeDShapeInfo&gt;&lt;uuid val=&quot;{4483D506-A9D1-481B-9D35-66434DA0EC7A}&quot;/&gt;&lt;isInvalidForFieldText val=&quot;0&quot;/&gt;&lt;Image&gt;&lt;filename val=&quot;C:\Users\lwasser\AppData\Local\Temp\CP1016829126619Session\CPTrustFolder1016829126619\PPTImport1016829651765\data\asimages\{4483D506-A9D1-481B-9D35-66434DA0EC7A}_10.png&quot;/&gt;&lt;left val=&quot;360&quot;/&gt;&lt;top val=&quot;336&quot;/&gt;&lt;width val=&quot;362&quot;/&gt;&lt;height val=&quot;52&quot;/&gt;&lt;hasText val=&quot;1&quot;/&gt;&lt;/Image&gt;&lt;/ThreeDShapeInfo&gt;"/>
</p:tagLst>
</file>

<file path=ppt/theme/theme1.xml><?xml version="1.0" encoding="utf-8"?>
<a:theme xmlns:a="http://schemas.openxmlformats.org/drawingml/2006/main" name="2012-NEON-Template">
  <a:themeElements>
    <a:clrScheme name="Custom 8">
      <a:dk1>
        <a:sysClr val="windowText" lastClr="000000"/>
      </a:dk1>
      <a:lt1>
        <a:sysClr val="window" lastClr="FFFFFF"/>
      </a:lt1>
      <a:dk2>
        <a:srgbClr val="000000"/>
      </a:dk2>
      <a:lt2>
        <a:srgbClr val="EEECE1"/>
      </a:lt2>
      <a:accent1>
        <a:srgbClr val="003865"/>
      </a:accent1>
      <a:accent2>
        <a:srgbClr val="007396"/>
      </a:accent2>
      <a:accent3>
        <a:srgbClr val="00463C"/>
      </a:accent3>
      <a:accent4>
        <a:srgbClr val="003AB9"/>
      </a:accent4>
      <a:accent5>
        <a:srgbClr val="7A9A01"/>
      </a:accent5>
      <a:accent6>
        <a:srgbClr val="C3000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>
            <a:lumMod val="75000"/>
          </a:schemeClr>
        </a:solidFill>
        <a:ln w="12700" cmpd="sng">
          <a:solidFill>
            <a:schemeClr val="tx1"/>
          </a:solidFill>
          <a:miter lim="800000"/>
        </a:ln>
      </a:spPr>
      <a:bodyPr wrap="square">
        <a:spAutoFit/>
      </a:bodyPr>
      <a:lstStyle>
        <a:defPPr algn="ctr">
          <a:defRPr sz="3600" b="1" baseline="0" dirty="0" smtClean="0">
            <a:solidFill>
              <a:schemeClr val="bg1"/>
            </a:solidFill>
            <a:latin typeface="Calibri" pitchFamily="34" charset="0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2012-NEON-Template.potx</Template>
  <TotalTime>14045</TotalTime>
  <Words>817</Words>
  <Application>Microsoft Office PowerPoint</Application>
  <PresentationFormat>On-screen Show (4:3)</PresentationFormat>
  <Paragraphs>106</Paragraphs>
  <Slides>18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2012-NEON-Template</vt:lpstr>
      <vt:lpstr>Custom Design</vt:lpstr>
      <vt:lpstr>NEON LiDAR Data</vt:lpstr>
      <vt:lpstr>http://lwasser.github.io/NEON_HigherEd/</vt:lpstr>
      <vt:lpstr>Reflected Light Energy</vt:lpstr>
      <vt:lpstr>LiDAR Records Geographic Location of Returns</vt:lpstr>
      <vt:lpstr>LiDAR Records Travel Time</vt:lpstr>
      <vt:lpstr>LiDAR Records Amount of Light (Intensity)</vt:lpstr>
      <vt:lpstr>LiDAR Data Provides X,Y,Z + Intensity</vt:lpstr>
      <vt:lpstr>Discrete LiDAR - Multiple Returns</vt:lpstr>
      <vt:lpstr>Discrete LiDAR</vt:lpstr>
      <vt:lpstr>Plas.io</vt:lpstr>
      <vt:lpstr>We Derive Rasters From LiDAR Data</vt:lpstr>
      <vt:lpstr>Plas.io</vt:lpstr>
      <vt:lpstr>http://neoninc.org/leah_test/ESA2014/DTM.html</vt:lpstr>
      <vt:lpstr>DSM – DEM = Canopy Height Model (CHM)</vt:lpstr>
      <vt:lpstr>PowerPoint Presentation</vt:lpstr>
      <vt:lpstr>Free ecological data!</vt:lpstr>
      <vt:lpstr>Science and Geolocation with LiDAR</vt:lpstr>
      <vt:lpstr>LiDAR Data Products</vt:lpstr>
    </vt:vector>
  </TitlesOfParts>
  <Company>NEON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NEON Admin</dc:creator>
  <cp:lastModifiedBy>Leah A. Wasser</cp:lastModifiedBy>
  <cp:revision>243</cp:revision>
  <cp:lastPrinted>2014-03-11T18:55:29Z</cp:lastPrinted>
  <dcterms:created xsi:type="dcterms:W3CDTF">2012-05-21T18:13:12Z</dcterms:created>
  <dcterms:modified xsi:type="dcterms:W3CDTF">2014-08-10T15:18:53Z</dcterms:modified>
</cp:coreProperties>
</file>